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7" r:id="rId2"/>
    <p:sldId id="462" r:id="rId3"/>
    <p:sldId id="476" r:id="rId4"/>
    <p:sldId id="461" r:id="rId5"/>
    <p:sldId id="269" r:id="rId6"/>
    <p:sldId id="288" r:id="rId7"/>
    <p:sldId id="463" r:id="rId8"/>
    <p:sldId id="475" r:id="rId9"/>
    <p:sldId id="305" r:id="rId10"/>
    <p:sldId id="464" r:id="rId11"/>
    <p:sldId id="474" r:id="rId12"/>
    <p:sldId id="466" r:id="rId13"/>
    <p:sldId id="467" r:id="rId14"/>
    <p:sldId id="468" r:id="rId15"/>
    <p:sldId id="470" r:id="rId16"/>
    <p:sldId id="469" r:id="rId17"/>
    <p:sldId id="471" r:id="rId18"/>
    <p:sldId id="472" r:id="rId19"/>
    <p:sldId id="289" r:id="rId20"/>
    <p:sldId id="473" r:id="rId21"/>
    <p:sldId id="477" r:id="rId22"/>
    <p:sldId id="266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ly McKelvey" initials="H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/>
          <p:nvPr/>
        </p:nvSpPr>
        <p:spPr>
          <a:xfrm>
            <a:off x="0" y="0"/>
            <a:ext cx="9183855" cy="1041722"/>
          </a:xfrm>
          <a:prstGeom prst="rect">
            <a:avLst/>
          </a:prstGeom>
          <a:solidFill>
            <a:srgbClr val="357A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916074"/>
            <a:ext cx="6858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algn="ctr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algn="ctr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algn="ctr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algn="ctr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2" y="6076708"/>
            <a:ext cx="2523712" cy="58476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traight Connector 6"/>
          <p:cNvSpPr/>
          <p:nvPr/>
        </p:nvSpPr>
        <p:spPr>
          <a:xfrm>
            <a:off x="3102014" y="6400801"/>
            <a:ext cx="4798072" cy="1"/>
          </a:xfrm>
          <a:prstGeom prst="line">
            <a:avLst/>
          </a:prstGeom>
          <a:ln w="6350">
            <a:solidFill>
              <a:srgbClr val="3B383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1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55" y="6102620"/>
            <a:ext cx="799071" cy="53294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le 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anchor="t"/>
          <a:lstStyle>
            <a:lvl1pPr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18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0412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83855" cy="1041722"/>
          </a:xfrm>
          <a:prstGeom prst="rect">
            <a:avLst/>
          </a:prstGeom>
          <a:solidFill>
            <a:srgbClr val="35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52959"/>
            <a:ext cx="7772400" cy="689504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849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104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2" y="6076708"/>
            <a:ext cx="2523712" cy="58476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traight Connector 6"/>
          <p:cNvSpPr/>
          <p:nvPr/>
        </p:nvSpPr>
        <p:spPr>
          <a:xfrm>
            <a:off x="3102014" y="6400801"/>
            <a:ext cx="4798072" cy="1"/>
          </a:xfrm>
          <a:prstGeom prst="line">
            <a:avLst/>
          </a:prstGeom>
          <a:ln w="6350">
            <a:solidFill>
              <a:srgbClr val="3B383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6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55" y="6102620"/>
            <a:ext cx="799071" cy="53294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>
              <a:buSzTx/>
              <a:buFontTx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Title 1"/>
          <p:cNvSpPr txBox="1"/>
          <p:nvPr/>
        </p:nvSpPr>
        <p:spPr>
          <a:xfrm>
            <a:off x="222557" y="187203"/>
            <a:ext cx="7772401" cy="56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0" name="Rectangle 6"/>
          <p:cNvSpPr/>
          <p:nvPr/>
        </p:nvSpPr>
        <p:spPr>
          <a:xfrm>
            <a:off x="0" y="0"/>
            <a:ext cx="9183855" cy="1041722"/>
          </a:xfrm>
          <a:prstGeom prst="rect">
            <a:avLst/>
          </a:prstGeom>
          <a:solidFill>
            <a:srgbClr val="357A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itle 1"/>
          <p:cNvSpPr txBox="1"/>
          <p:nvPr/>
        </p:nvSpPr>
        <p:spPr>
          <a:xfrm>
            <a:off x="228600" y="279802"/>
            <a:ext cx="7772400" cy="56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FontTx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>
              <a:buSzTx/>
              <a:buFontTx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>
              <a:buSzTx/>
              <a:buFontTx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>
              <a:buSzTx/>
              <a:buFontTx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>
              <a:buSzTx/>
              <a:buFontTx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SzTx/>
              <a:buFontTx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2" y="6076708"/>
            <a:ext cx="2523712" cy="58476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traight Connector 6"/>
          <p:cNvSpPr/>
          <p:nvPr/>
        </p:nvSpPr>
        <p:spPr>
          <a:xfrm>
            <a:off x="3102014" y="6400801"/>
            <a:ext cx="4798072" cy="1"/>
          </a:xfrm>
          <a:prstGeom prst="line">
            <a:avLst/>
          </a:prstGeom>
          <a:ln w="6350">
            <a:solidFill>
              <a:srgbClr val="3B383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8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55" y="6102620"/>
            <a:ext cx="799071" cy="53294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ctangle 5"/>
          <p:cNvSpPr/>
          <p:nvPr/>
        </p:nvSpPr>
        <p:spPr>
          <a:xfrm>
            <a:off x="0" y="0"/>
            <a:ext cx="9144000" cy="1006996"/>
          </a:xfrm>
          <a:prstGeom prst="rect">
            <a:avLst/>
          </a:prstGeom>
          <a:solidFill>
            <a:srgbClr val="357A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222557" y="124021"/>
            <a:ext cx="7772401" cy="68950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2" y="6076708"/>
            <a:ext cx="2523712" cy="584763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traight Connector 6"/>
          <p:cNvSpPr/>
          <p:nvPr/>
        </p:nvSpPr>
        <p:spPr>
          <a:xfrm>
            <a:off x="3102014" y="6400801"/>
            <a:ext cx="4798072" cy="1"/>
          </a:xfrm>
          <a:prstGeom prst="line">
            <a:avLst/>
          </a:prstGeom>
          <a:ln w="6350">
            <a:solidFill>
              <a:srgbClr val="3B383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755" y="6102620"/>
            <a:ext cx="799071" cy="53294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629839" y="457200"/>
            <a:ext cx="3256360" cy="160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124" y="1105960"/>
            <a:ext cx="4629151" cy="48736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18457" indent="-261257"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219200" indent="-304800"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37360" indent="-365760"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194560" indent="-365760"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685544" y="207805"/>
            <a:ext cx="7772401" cy="56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95" name="Rectangle 11"/>
          <p:cNvSpPr/>
          <p:nvPr/>
        </p:nvSpPr>
        <p:spPr>
          <a:xfrm>
            <a:off x="0" y="0"/>
            <a:ext cx="9183855" cy="1041722"/>
          </a:xfrm>
          <a:prstGeom prst="rect">
            <a:avLst/>
          </a:prstGeom>
          <a:solidFill>
            <a:srgbClr val="357A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Title 1"/>
          <p:cNvSpPr txBox="1"/>
          <p:nvPr/>
        </p:nvSpPr>
        <p:spPr>
          <a:xfrm>
            <a:off x="228600" y="279802"/>
            <a:ext cx="7772400" cy="56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872" y="6076708"/>
            <a:ext cx="2523712" cy="5847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traight Connector 6"/>
          <p:cNvSpPr/>
          <p:nvPr/>
        </p:nvSpPr>
        <p:spPr>
          <a:xfrm>
            <a:off x="3102014" y="6400801"/>
            <a:ext cx="4798072" cy="1"/>
          </a:xfrm>
          <a:prstGeom prst="line">
            <a:avLst/>
          </a:prstGeom>
          <a:ln w="6350">
            <a:solidFill>
              <a:srgbClr val="3B3838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Picture 3" descr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5755" y="6102620"/>
            <a:ext cx="799071" cy="5329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3"/>
          <p:cNvSpPr/>
          <p:nvPr/>
        </p:nvSpPr>
        <p:spPr>
          <a:xfrm>
            <a:off x="0" y="0"/>
            <a:ext cx="9183855" cy="1041722"/>
          </a:xfrm>
          <a:prstGeom prst="rect">
            <a:avLst/>
          </a:prstGeom>
          <a:solidFill>
            <a:srgbClr val="357AB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228600" y="152959"/>
            <a:ext cx="7772400" cy="689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julia.priess-buchheit@hs-coburg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0943" y="705394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0886" y="4895615"/>
            <a:ext cx="9154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EERA 2021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Julia Prieß-Buchheit (presenting), Nicolaus Wilder, Immo Degner, Marie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Alavi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, Linda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Zollitsch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" y="6291114"/>
            <a:ext cx="583200" cy="389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263" y="6256830"/>
            <a:ext cx="5235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This project receives funding from the European Union’s Horizon 2020 research and innovation </a:t>
            </a:r>
            <a:r>
              <a:rPr lang="en-US" sz="1000" b="0" i="0" kern="1200" dirty="0" err="1"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programme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 under grant agreement </a:t>
            </a:r>
            <a:r>
              <a:rPr lang="pt-BR" sz="1000" dirty="0">
                <a:latin typeface="Helvetica Neue" charset="0"/>
                <a:ea typeface="Helvetica Neue" charset="0"/>
                <a:cs typeface="Helvetica Neue" charset="0"/>
              </a:rPr>
              <a:t>No 824488.</a:t>
            </a:r>
            <a:endParaRPr lang="en-US" sz="1000" b="0" i="0" kern="1200" dirty="0">
              <a:solidFill>
                <a:schemeClr val="tx1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16" y="6196608"/>
            <a:ext cx="9149228" cy="7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" y="206647"/>
            <a:ext cx="3001209" cy="767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23993"/>
          <a:stretch/>
        </p:blipFill>
        <p:spPr>
          <a:xfrm>
            <a:off x="-10886" y="1047155"/>
            <a:ext cx="9144000" cy="3775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95" y="561184"/>
            <a:ext cx="152400" cy="1645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683" y="428252"/>
            <a:ext cx="283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57ABD"/>
                </a:solidFill>
                <a:latin typeface="Helvetica Neue" charset="0"/>
                <a:ea typeface="Helvetica Neue" charset="0"/>
                <a:cs typeface="Helvetica Neue" charset="0"/>
              </a:rPr>
              <a:t>path2integrity.eu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886" y="1197863"/>
            <a:ext cx="9154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What Values Guide Students' Research Practices?</a:t>
            </a:r>
            <a:b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endParaRPr lang="en-US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First Results of a Research Integrity Evaluation Study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4E1B2E3-CBAF-4AEC-91EE-A35F1D8BA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100" y="6369137"/>
            <a:ext cx="1588250" cy="33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Results from the Feedback Sheet</a:t>
            </a:r>
            <a:endParaRPr lang="en-GB" sz="2400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1431ECC-316D-4AD9-B1BE-E3F912DDAF8C}"/>
              </a:ext>
            </a:extLst>
          </p:cNvPr>
          <p:cNvSpPr txBox="1">
            <a:spLocks/>
          </p:cNvSpPr>
          <p:nvPr/>
        </p:nvSpPr>
        <p:spPr>
          <a:xfrm>
            <a:off x="228600" y="1592305"/>
            <a:ext cx="8730465" cy="4104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Aft>
                <a:spcPts val="1200"/>
              </a:spcAft>
              <a:buFont typeface="Arial"/>
              <a:buNone/>
            </a:pPr>
            <a:r>
              <a:rPr lang="en-US" sz="2000" b="1" dirty="0"/>
              <a:t>Quantitative empirical study </a:t>
            </a:r>
            <a:endParaRPr lang="en-US" sz="2000" dirty="0"/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r>
              <a:rPr lang="en-US" sz="2000" dirty="0"/>
              <a:t>Data Collection: 	2020 - 2021</a:t>
            </a:r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endParaRPr lang="en-US" sz="2000" dirty="0"/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r>
              <a:rPr lang="en-US" sz="2000" dirty="0"/>
              <a:t>Survey: Far-reaching data collection in the European region and beyond</a:t>
            </a:r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r>
              <a:rPr lang="en-US" sz="2000" b="1" dirty="0">
                <a:solidFill>
                  <a:srgbClr val="0070C0"/>
                </a:solidFill>
              </a:rPr>
              <a:t>536</a:t>
            </a:r>
            <a:r>
              <a:rPr lang="en-US" sz="2000" dirty="0"/>
              <a:t> international students of different degrees and disciplines voluntarily attending our non-randomized evaluation</a:t>
            </a:r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09540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Results from the Feedback Sheet</a:t>
            </a:r>
            <a:endParaRPr lang="en-GB" sz="2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6B01CA-9C1F-4E81-863E-4EA9373CC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2" y="1309234"/>
            <a:ext cx="8811576" cy="4239532"/>
          </a:xfrm>
          <a:prstGeom prst="rect">
            <a:avLst/>
          </a:prstGeom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E5691CA-662C-4283-AD72-5DBC88E0D5BB}"/>
              </a:ext>
            </a:extLst>
          </p:cNvPr>
          <p:cNvCxnSpPr/>
          <p:nvPr/>
        </p:nvCxnSpPr>
        <p:spPr>
          <a:xfrm>
            <a:off x="6756400" y="4064000"/>
            <a:ext cx="11938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07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9C081-9CB0-439A-89E6-8A1B54F2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376940"/>
            <a:ext cx="8730465" cy="410412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/>
              <a:t>Quantitative empirical study </a:t>
            </a:r>
            <a:endParaRPr lang="en-US" sz="2000" dirty="0"/>
          </a:p>
          <a:p>
            <a:pPr marL="0" indent="0">
              <a:spcAft>
                <a:spcPts val="1200"/>
              </a:spcAft>
              <a:buNone/>
            </a:pPr>
            <a:br>
              <a:rPr lang="en-US" sz="2000" dirty="0"/>
            </a:br>
            <a:r>
              <a:rPr lang="en-US" sz="2000" dirty="0"/>
              <a:t>Data Collection: 	February till May 2021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Survey: Far-reaching data collection in the European region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b="1" dirty="0">
                <a:solidFill>
                  <a:srgbClr val="0070C0"/>
                </a:solidFill>
              </a:rPr>
              <a:t>614 </a:t>
            </a:r>
            <a:r>
              <a:rPr lang="en-US" sz="2000" dirty="0"/>
              <a:t>international students of different degrees and disciplines voluntarily attending our non-</a:t>
            </a:r>
            <a:r>
              <a:rPr lang="en-US" sz="2000" dirty="0" err="1"/>
              <a:t>randomised</a:t>
            </a:r>
            <a:r>
              <a:rPr lang="en-US" sz="2000" dirty="0"/>
              <a:t> evaluation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>
                <a:sym typeface="Wingdings" panose="05000000000000000000" pitchFamily="2" charset="2"/>
              </a:rPr>
              <a:t>4-tier multiple-</a:t>
            </a:r>
            <a:r>
              <a:rPr lang="de-DE" sz="2400" b="1" dirty="0" err="1">
                <a:sym typeface="Wingdings" panose="05000000000000000000" pitchFamily="2" charset="2"/>
              </a:rPr>
              <a:t>choice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test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19809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85" y="146474"/>
            <a:ext cx="7772400" cy="689504"/>
          </a:xfrm>
        </p:spPr>
        <p:txBody>
          <a:bodyPr>
            <a:normAutofit/>
          </a:bodyPr>
          <a:lstStyle/>
          <a:p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>
                <a:sym typeface="Wingdings" panose="05000000000000000000" pitchFamily="2" charset="2"/>
              </a:rPr>
              <a:t>4-tier multiple-</a:t>
            </a:r>
            <a:r>
              <a:rPr lang="de-DE" sz="2400" b="1" dirty="0" err="1">
                <a:sym typeface="Wingdings" panose="05000000000000000000" pitchFamily="2" charset="2"/>
              </a:rPr>
              <a:t>choice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test</a:t>
            </a:r>
            <a:endParaRPr lang="en-GB" sz="2400" b="1" dirty="0"/>
          </a:p>
        </p:txBody>
      </p:sp>
      <p:pic>
        <p:nvPicPr>
          <p:cNvPr id="30" name="Grafik 2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52534A1-7310-41A0-9EAB-51798FE48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399"/>
            <a:ext cx="9144000" cy="33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>
                <a:sym typeface="Wingdings" panose="05000000000000000000" pitchFamily="2" charset="2"/>
              </a:rPr>
              <a:t>4-tier multiple-</a:t>
            </a:r>
            <a:r>
              <a:rPr lang="de-DE" sz="2400" b="1" dirty="0" err="1">
                <a:sym typeface="Wingdings" panose="05000000000000000000" pitchFamily="2" charset="2"/>
              </a:rPr>
              <a:t>choice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test</a:t>
            </a:r>
            <a:endParaRPr lang="en-GB" sz="24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987AF7-DB25-446A-9B6B-3ED560334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631"/>
            <a:ext cx="9144000" cy="45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>
                <a:sym typeface="Wingdings" panose="05000000000000000000" pitchFamily="2" charset="2"/>
              </a:rPr>
              <a:t>4-tier multiple-</a:t>
            </a:r>
            <a:r>
              <a:rPr lang="de-DE" sz="2400" b="1" dirty="0" err="1">
                <a:sym typeface="Wingdings" panose="05000000000000000000" pitchFamily="2" charset="2"/>
              </a:rPr>
              <a:t>choice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test</a:t>
            </a:r>
            <a:endParaRPr lang="en-GB" sz="24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77A441-F520-4707-B0AF-6B3C9809E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902" y="1500027"/>
            <a:ext cx="9856066" cy="38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>
                <a:sym typeface="Wingdings" panose="05000000000000000000" pitchFamily="2" charset="2"/>
              </a:rPr>
              <a:t>4-tier multiple-</a:t>
            </a:r>
            <a:r>
              <a:rPr lang="de-DE" sz="2400" b="1" dirty="0" err="1">
                <a:sym typeface="Wingdings" panose="05000000000000000000" pitchFamily="2" charset="2"/>
              </a:rPr>
              <a:t>choice</a:t>
            </a:r>
            <a:r>
              <a:rPr lang="de-DE" sz="2400" b="1" dirty="0">
                <a:sym typeface="Wingdings" panose="05000000000000000000" pitchFamily="2" charset="2"/>
              </a:rPr>
              <a:t> </a:t>
            </a:r>
            <a:r>
              <a:rPr lang="de-DE" sz="2400" b="1" dirty="0" err="1">
                <a:sym typeface="Wingdings" panose="05000000000000000000" pitchFamily="2" charset="2"/>
              </a:rPr>
              <a:t>test</a:t>
            </a:r>
            <a:endParaRPr lang="en-GB" sz="24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C3AF10-2BDC-41E3-8168-ACFE2AC7F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881" y="1448656"/>
            <a:ext cx="10124881" cy="3610873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BC95343-D2A4-482A-BACB-63AB40584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690" y="4860758"/>
            <a:ext cx="4494053" cy="449782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1800" dirty="0">
                <a:solidFill>
                  <a:schemeClr val="tx1"/>
                </a:solidFill>
              </a:rPr>
              <a:t>Statistically significant difference with </a:t>
            </a:r>
            <a:r>
              <a:rPr lang="el-GR" sz="1800" dirty="0">
                <a:solidFill>
                  <a:schemeClr val="tx1"/>
                </a:solidFill>
              </a:rPr>
              <a:t>α</a:t>
            </a:r>
            <a:r>
              <a:rPr lang="de-DE" sz="1800" dirty="0">
                <a:solidFill>
                  <a:schemeClr val="tx1"/>
                </a:solidFill>
              </a:rPr>
              <a:t>=0,005.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9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9C081-9CB0-439A-89E6-8A1B54F2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94" y="1928284"/>
            <a:ext cx="8095845" cy="2715052"/>
          </a:xfrm>
        </p:spPr>
        <p:txBody>
          <a:bodyPr/>
          <a:lstStyle/>
          <a:p>
            <a:pPr marL="14288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Do students in higher education see themselves </a:t>
            </a:r>
            <a:br>
              <a:rPr lang="en-US" dirty="0"/>
            </a:br>
            <a:r>
              <a:rPr lang="en-US" dirty="0"/>
              <a:t>as researchers with research integrity?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14288" lvl="1" indent="0">
              <a:spcAft>
                <a:spcPts val="1200"/>
              </a:spcAft>
              <a:buNone/>
            </a:pPr>
            <a:endParaRPr lang="en-US" dirty="0"/>
          </a:p>
          <a:p>
            <a:pPr marL="14288" lvl="1" indent="0">
              <a:spcAft>
                <a:spcPts val="1200"/>
              </a:spcAft>
              <a:buNone/>
            </a:pPr>
            <a:endParaRPr lang="en-US" dirty="0"/>
          </a:p>
          <a:p>
            <a:pPr marL="14288" lvl="1" indent="0">
              <a:spcAft>
                <a:spcPts val="1200"/>
              </a:spcAft>
              <a:buNone/>
            </a:pPr>
            <a:endParaRPr lang="en-US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2C9175-A8FD-5D49-90BF-72A537633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Overall </a:t>
            </a:r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research</a:t>
            </a:r>
            <a:r>
              <a:rPr lang="de-DE" sz="2400" b="1" dirty="0"/>
              <a:t> </a:t>
            </a:r>
            <a:r>
              <a:rPr lang="de-DE" sz="2400" b="1" dirty="0" err="1"/>
              <a:t>question</a:t>
            </a:r>
            <a:endParaRPr lang="en-GB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4A4EEF-CA0E-4132-BC8D-BB38BEA93E0D}"/>
              </a:ext>
            </a:extLst>
          </p:cNvPr>
          <p:cNvSpPr txBox="1">
            <a:spLocks/>
          </p:cNvSpPr>
          <p:nvPr/>
        </p:nvSpPr>
        <p:spPr>
          <a:xfrm>
            <a:off x="228600" y="324409"/>
            <a:ext cx="7772400" cy="6895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93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9C081-9CB0-439A-89E6-8A1B54F2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52736"/>
            <a:ext cx="8915400" cy="410412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  <a:p>
            <a:pPr marL="14288" lvl="1" indent="0">
              <a:spcAft>
                <a:spcPts val="1200"/>
              </a:spcAft>
              <a:buNone/>
            </a:pPr>
            <a:r>
              <a:rPr lang="en-US" dirty="0"/>
              <a:t> </a:t>
            </a:r>
          </a:p>
          <a:p>
            <a:pPr marL="14288" lvl="1" indent="0">
              <a:spcAft>
                <a:spcPts val="1200"/>
              </a:spcAft>
              <a:buNone/>
            </a:pPr>
            <a:endParaRPr lang="en-US" dirty="0"/>
          </a:p>
          <a:p>
            <a:pPr marL="14288" lvl="1" indent="0">
              <a:spcAft>
                <a:spcPts val="1200"/>
              </a:spcAft>
              <a:buNone/>
            </a:pPr>
            <a:endParaRPr lang="en-US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2C9175-A8FD-5D49-90BF-72A537633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Overall </a:t>
            </a:r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research</a:t>
            </a:r>
            <a:r>
              <a:rPr lang="de-DE" sz="2400" b="1" dirty="0"/>
              <a:t> </a:t>
            </a:r>
            <a:r>
              <a:rPr lang="de-DE" sz="2400" b="1" dirty="0" err="1"/>
              <a:t>question</a:t>
            </a:r>
            <a:endParaRPr lang="en-GB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4A4EEF-CA0E-4132-BC8D-BB38BEA93E0D}"/>
              </a:ext>
            </a:extLst>
          </p:cNvPr>
          <p:cNvSpPr txBox="1">
            <a:spLocks/>
          </p:cNvSpPr>
          <p:nvPr/>
        </p:nvSpPr>
        <p:spPr>
          <a:xfrm>
            <a:off x="228600" y="324409"/>
            <a:ext cx="7772400" cy="6895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2850CAD-D0D6-4AE3-B32E-5F3B3FE22DB6}"/>
              </a:ext>
            </a:extLst>
          </p:cNvPr>
          <p:cNvSpPr txBox="1">
            <a:spLocks/>
          </p:cNvSpPr>
          <p:nvPr/>
        </p:nvSpPr>
        <p:spPr>
          <a:xfrm>
            <a:off x="180074" y="1597639"/>
            <a:ext cx="8915400" cy="4104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lnSpc>
                <a:spcPct val="150000"/>
              </a:lnSpc>
              <a:spcAft>
                <a:spcPts val="1200"/>
              </a:spcAft>
              <a:buFont typeface="Arial"/>
              <a:buNone/>
            </a:pPr>
            <a:r>
              <a:rPr lang="en-US" sz="2000" b="1" dirty="0">
                <a:solidFill>
                  <a:srgbClr val="0070C0"/>
                </a:solidFill>
              </a:rPr>
              <a:t>~ 55% </a:t>
            </a:r>
            <a:r>
              <a:rPr lang="en-US" sz="2000" dirty="0"/>
              <a:t>of the European students use scientific common sense to </a:t>
            </a:r>
            <a:r>
              <a:rPr lang="en-US" sz="2000" b="1" dirty="0">
                <a:solidFill>
                  <a:srgbClr val="0070C0"/>
                </a:solidFill>
              </a:rPr>
              <a:t>justify </a:t>
            </a:r>
            <a:r>
              <a:rPr lang="en-US" sz="2000" dirty="0"/>
              <a:t>their and others </a:t>
            </a:r>
            <a:r>
              <a:rPr lang="en-US" sz="2000" b="1" dirty="0">
                <a:solidFill>
                  <a:srgbClr val="0070C0"/>
                </a:solidFill>
              </a:rPr>
              <a:t>scientific practice</a:t>
            </a:r>
            <a:r>
              <a:rPr lang="en-US" sz="2000" dirty="0"/>
              <a:t>.</a:t>
            </a:r>
          </a:p>
          <a:p>
            <a:pPr marL="0" indent="0" hangingPunct="1">
              <a:lnSpc>
                <a:spcPct val="150000"/>
              </a:lnSpc>
              <a:spcAft>
                <a:spcPts val="1200"/>
              </a:spcAft>
              <a:buFont typeface="Arial"/>
              <a:buNone/>
            </a:pPr>
            <a:r>
              <a:rPr lang="en-US" sz="2000" dirty="0"/>
              <a:t>This </a:t>
            </a:r>
            <a:r>
              <a:rPr lang="en-US" sz="2000" b="1" dirty="0">
                <a:solidFill>
                  <a:srgbClr val="0070C0"/>
                </a:solidFill>
              </a:rPr>
              <a:t>ratio does not change </a:t>
            </a:r>
            <a:r>
              <a:rPr lang="en-US" sz="2000" dirty="0"/>
              <a:t>with their qualification cycle in higher education. </a:t>
            </a:r>
          </a:p>
          <a:p>
            <a:pPr marL="0" indent="0" hangingPunct="1">
              <a:lnSpc>
                <a:spcPct val="150000"/>
              </a:lnSpc>
              <a:spcAft>
                <a:spcPts val="1200"/>
              </a:spcAft>
              <a:buFont typeface="Arial"/>
              <a:buNone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0070C0"/>
                </a:solidFill>
              </a:rPr>
              <a:t>higher students’ qualification cycle</a:t>
            </a:r>
            <a:r>
              <a:rPr lang="en-US" sz="2000" dirty="0"/>
              <a:t>, the </a:t>
            </a:r>
            <a:r>
              <a:rPr lang="en-US" sz="2000" b="1" dirty="0">
                <a:solidFill>
                  <a:srgbClr val="0070C0"/>
                </a:solidFill>
              </a:rPr>
              <a:t>higher their confidence </a:t>
            </a:r>
            <a:r>
              <a:rPr lang="en-US" sz="2000" dirty="0"/>
              <a:t>in choosing scientific common sense as a reason for scientific practice. </a:t>
            </a:r>
            <a:endParaRPr lang="en-GB" sz="2000" dirty="0"/>
          </a:p>
          <a:p>
            <a:pPr marL="14288" lvl="1" indent="0" hangingPunct="1">
              <a:spcAft>
                <a:spcPts val="1200"/>
              </a:spcAft>
              <a:buFont typeface="Arial"/>
              <a:buNone/>
            </a:pPr>
            <a:r>
              <a:rPr lang="en-US" dirty="0"/>
              <a:t> </a:t>
            </a:r>
          </a:p>
          <a:p>
            <a:pPr marL="14288" lvl="1" indent="0" hangingPunct="1">
              <a:spcAft>
                <a:spcPts val="1200"/>
              </a:spcAft>
              <a:buFont typeface="Arial"/>
              <a:buNone/>
            </a:pPr>
            <a:endParaRPr lang="en-US" dirty="0"/>
          </a:p>
          <a:p>
            <a:pPr marL="14288" lvl="1" indent="0" hangingPunct="1">
              <a:spcAft>
                <a:spcPts val="1200"/>
              </a:spcAft>
              <a:buFont typeface="Arial"/>
              <a:buNone/>
            </a:pPr>
            <a:endParaRPr lang="en-US" sz="2000" dirty="0"/>
          </a:p>
          <a:p>
            <a:pPr marL="457200" lvl="1" indent="0" hangingPunct="1">
              <a:buFont typeface="Arial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542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9C081-9CB0-439A-89E6-8A1B54F2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19" y="1376940"/>
            <a:ext cx="7886700" cy="410412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dirty="0"/>
              <a:t>Students across all higher education degrees in Europe rate </a:t>
            </a:r>
            <a:r>
              <a:rPr lang="en-US" sz="2000" b="1" dirty="0">
                <a:solidFill>
                  <a:srgbClr val="0070C0"/>
                </a:solidFill>
              </a:rPr>
              <a:t>practical relevance of research integrity training below average</a:t>
            </a:r>
            <a:r>
              <a:rPr lang="en-US" sz="2000" dirty="0"/>
              <a:t>.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dirty="0"/>
              <a:t>For Master’s students (studying education in Germany) </a:t>
            </a:r>
            <a:r>
              <a:rPr lang="en-US" sz="2000" b="1" dirty="0">
                <a:solidFill>
                  <a:srgbClr val="0070C0"/>
                </a:solidFill>
              </a:rPr>
              <a:t>research habitus </a:t>
            </a:r>
            <a:r>
              <a:rPr lang="en-US" sz="2000" dirty="0"/>
              <a:t>has </a:t>
            </a:r>
            <a:r>
              <a:rPr lang="en-US" sz="2000" b="1" dirty="0">
                <a:solidFill>
                  <a:srgbClr val="0070C0"/>
                </a:solidFill>
              </a:rPr>
              <a:t>no relevance</a:t>
            </a:r>
            <a:r>
              <a:rPr lang="en-US" sz="2000" dirty="0"/>
              <a:t>.  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Master’s students think they </a:t>
            </a:r>
            <a:r>
              <a:rPr lang="en-US" sz="2000" b="1" dirty="0">
                <a:solidFill>
                  <a:srgbClr val="0070C0"/>
                </a:solidFill>
              </a:rPr>
              <a:t>have already enough knowledge </a:t>
            </a:r>
            <a:r>
              <a:rPr lang="en-US" sz="2000" dirty="0"/>
              <a:t>regarding good research practices. However, they </a:t>
            </a:r>
            <a:r>
              <a:rPr lang="en-US" sz="2000" b="1" dirty="0">
                <a:solidFill>
                  <a:srgbClr val="0070C0"/>
                </a:solidFill>
              </a:rPr>
              <a:t>do not show expertise </a:t>
            </a:r>
            <a:r>
              <a:rPr lang="en-US" sz="2000" dirty="0"/>
              <a:t>at the action level in the form of a research habitus. 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  <a:p>
            <a:pPr marL="14288" lvl="1" indent="0">
              <a:spcAft>
                <a:spcPts val="1200"/>
              </a:spcAft>
              <a:buNone/>
            </a:pPr>
            <a:r>
              <a:rPr lang="en-US" dirty="0"/>
              <a:t> </a:t>
            </a:r>
          </a:p>
          <a:p>
            <a:pPr marL="14288" lvl="1" indent="0">
              <a:spcAft>
                <a:spcPts val="1200"/>
              </a:spcAft>
              <a:buNone/>
            </a:pPr>
            <a:endParaRPr lang="en-US" dirty="0"/>
          </a:p>
          <a:p>
            <a:pPr marL="14288" lvl="1" indent="0">
              <a:spcAft>
                <a:spcPts val="1200"/>
              </a:spcAft>
              <a:buNone/>
            </a:pPr>
            <a:endParaRPr lang="en-US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2C9175-A8FD-5D49-90BF-72A537633C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Overall </a:t>
            </a:r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research</a:t>
            </a:r>
            <a:r>
              <a:rPr lang="de-DE" sz="2400" b="1" dirty="0"/>
              <a:t> </a:t>
            </a:r>
            <a:r>
              <a:rPr lang="de-DE" sz="2400" b="1" dirty="0" err="1"/>
              <a:t>question</a:t>
            </a:r>
            <a:endParaRPr lang="en-GB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4A4EEF-CA0E-4132-BC8D-BB38BEA93E0D}"/>
              </a:ext>
            </a:extLst>
          </p:cNvPr>
          <p:cNvSpPr txBox="1">
            <a:spLocks/>
          </p:cNvSpPr>
          <p:nvPr/>
        </p:nvSpPr>
        <p:spPr>
          <a:xfrm>
            <a:off x="228600" y="324409"/>
            <a:ext cx="7772400" cy="6895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8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 2"/>
          <p:cNvSpPr txBox="1">
            <a:spLocks noGrp="1"/>
          </p:cNvSpPr>
          <p:nvPr>
            <p:ph type="title"/>
          </p:nvPr>
        </p:nvSpPr>
        <p:spPr>
          <a:xfrm>
            <a:off x="228599" y="157104"/>
            <a:ext cx="8703917" cy="689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b="1" dirty="0"/>
              <a:t>Research Question for Higher Education</a:t>
            </a:r>
            <a:endParaRPr sz="2400" b="1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0C5CD67-9BC3-41EA-AA5C-FDA7EEE5C0C6}"/>
              </a:ext>
            </a:extLst>
          </p:cNvPr>
          <p:cNvSpPr txBox="1">
            <a:spLocks/>
          </p:cNvSpPr>
          <p:nvPr/>
        </p:nvSpPr>
        <p:spPr>
          <a:xfrm>
            <a:off x="354067" y="1193045"/>
            <a:ext cx="8703917" cy="4239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2600" b="1" spc="-100"/>
            </a:pPr>
            <a:endParaRPr lang="en-US" sz="2600" spc="-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E67CC-0886-4224-BF12-42ECA2FF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263914"/>
            <a:ext cx="8703917" cy="45421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Why should (and how can)</a:t>
            </a:r>
            <a:br>
              <a:rPr lang="en-US" sz="2000" dirty="0"/>
            </a:br>
            <a:r>
              <a:rPr lang="en-US" sz="2000" dirty="0"/>
              <a:t>someone </a:t>
            </a:r>
            <a:r>
              <a:rPr lang="en-US" sz="2000" b="1" u="sng" dirty="0"/>
              <a:t>who does not </a:t>
            </a:r>
            <a:r>
              <a:rPr lang="en-US" sz="2000" dirty="0"/>
              <a:t>see themselves as a “researcher”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learn about Research Integrity ? </a:t>
            </a:r>
            <a:endParaRPr lang="de-DE" sz="2000" dirty="0">
              <a:latin typeface="Helvetica Neue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5A1EF312-856B-439D-9AD5-91B86C55814A}"/>
              </a:ext>
            </a:extLst>
          </p:cNvPr>
          <p:cNvSpPr/>
          <p:nvPr/>
        </p:nvSpPr>
        <p:spPr>
          <a:xfrm>
            <a:off x="4457296" y="2697454"/>
            <a:ext cx="4537954" cy="3251313"/>
          </a:xfrm>
          <a:prstGeom prst="ellipse">
            <a:avLst/>
          </a:prstGeom>
          <a:pattFill prst="solid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38100">
            <a:solidFill>
              <a:schemeClr val="bg1"/>
            </a:solidFill>
          </a:ln>
          <a:effectLst>
            <a:glow rad="228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importance of the research habitus/orientation within a complex and diverse world</a:t>
            </a:r>
          </a:p>
        </p:txBody>
      </p:sp>
    </p:spTree>
    <p:extLst>
      <p:ext uri="{BB962C8B-B14F-4D97-AF65-F5344CB8AC3E}">
        <p14:creationId xmlns:p14="http://schemas.microsoft.com/office/powerpoint/2010/main" val="129132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9C081-9CB0-439A-89E6-8A1B54F2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52736"/>
            <a:ext cx="8915400" cy="410412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  <a:p>
            <a:pPr marL="14288" lvl="1" indent="0">
              <a:spcAft>
                <a:spcPts val="1200"/>
              </a:spcAft>
              <a:buNone/>
            </a:pPr>
            <a:r>
              <a:rPr lang="en-US" dirty="0"/>
              <a:t> </a:t>
            </a:r>
          </a:p>
          <a:p>
            <a:pPr marL="14288" lvl="1" indent="0">
              <a:spcAft>
                <a:spcPts val="1200"/>
              </a:spcAft>
              <a:buNone/>
            </a:pPr>
            <a:endParaRPr lang="en-US" dirty="0"/>
          </a:p>
          <a:p>
            <a:pPr marL="14288" lvl="1" indent="0">
              <a:spcAft>
                <a:spcPts val="1200"/>
              </a:spcAft>
              <a:buNone/>
            </a:pPr>
            <a:endParaRPr lang="en-US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2C9175-A8FD-5D49-90BF-72A537633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01084"/>
            <a:ext cx="8396592" cy="689504"/>
          </a:xfrm>
        </p:spPr>
        <p:txBody>
          <a:bodyPr>
            <a:normAutofit/>
          </a:bodyPr>
          <a:lstStyle/>
          <a:p>
            <a:r>
              <a:rPr lang="de-DE" sz="2400" b="1" dirty="0"/>
              <a:t>What values guide students research practice?</a:t>
            </a:r>
            <a:endParaRPr lang="en-GB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4A4EEF-CA0E-4132-BC8D-BB38BEA93E0D}"/>
              </a:ext>
            </a:extLst>
          </p:cNvPr>
          <p:cNvSpPr txBox="1">
            <a:spLocks/>
          </p:cNvSpPr>
          <p:nvPr/>
        </p:nvSpPr>
        <p:spPr>
          <a:xfrm>
            <a:off x="228600" y="324409"/>
            <a:ext cx="7772400" cy="6895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2850CAD-D0D6-4AE3-B32E-5F3B3FE22DB6}"/>
              </a:ext>
            </a:extLst>
          </p:cNvPr>
          <p:cNvSpPr txBox="1">
            <a:spLocks/>
          </p:cNvSpPr>
          <p:nvPr/>
        </p:nvSpPr>
        <p:spPr>
          <a:xfrm>
            <a:off x="180074" y="1222254"/>
            <a:ext cx="8915400" cy="4104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Aft>
                <a:spcPts val="1200"/>
              </a:spcAft>
              <a:buFont typeface="Arial"/>
              <a:buNone/>
            </a:pPr>
            <a:r>
              <a:rPr lang="en-US" sz="2000" dirty="0"/>
              <a:t>The results are alarming </a:t>
            </a:r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r>
              <a:rPr lang="en-US" sz="2000" dirty="0"/>
              <a:t>and need to be proven by a replication study or in further research: </a:t>
            </a:r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endParaRPr lang="de-DE" sz="2000" dirty="0"/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values</a:t>
            </a:r>
            <a:r>
              <a:rPr lang="de-DE" sz="2000" dirty="0"/>
              <a:t> </a:t>
            </a:r>
            <a:r>
              <a:rPr lang="de-DE" sz="2000" dirty="0" err="1"/>
              <a:t>guide</a:t>
            </a:r>
            <a:r>
              <a:rPr lang="de-DE" sz="2000" dirty="0"/>
              <a:t> </a:t>
            </a:r>
            <a:r>
              <a:rPr lang="de-DE" sz="2000" dirty="0" err="1"/>
              <a:t>students</a:t>
            </a:r>
            <a:r>
              <a:rPr lang="de-DE" sz="2000" dirty="0"/>
              <a:t> </a:t>
            </a:r>
            <a:r>
              <a:rPr lang="de-DE" sz="2000" dirty="0" err="1"/>
              <a:t>research</a:t>
            </a:r>
            <a:r>
              <a:rPr lang="de-DE" sz="2000" dirty="0"/>
              <a:t> </a:t>
            </a:r>
            <a:r>
              <a:rPr lang="de-DE" sz="2000" dirty="0" err="1"/>
              <a:t>practice</a:t>
            </a:r>
            <a:r>
              <a:rPr lang="de-DE" sz="2000" dirty="0"/>
              <a:t>?</a:t>
            </a:r>
            <a:endParaRPr lang="en-US" sz="2000" dirty="0"/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endParaRPr lang="en-US" sz="2000" dirty="0"/>
          </a:p>
          <a:p>
            <a:pPr marL="0" indent="0" hangingPunct="1">
              <a:lnSpc>
                <a:spcPct val="150000"/>
              </a:lnSpc>
              <a:spcAft>
                <a:spcPts val="1200"/>
              </a:spcAft>
              <a:buFont typeface="Arial"/>
              <a:buNone/>
            </a:pPr>
            <a:r>
              <a:rPr lang="en-US" sz="2000" dirty="0"/>
              <a:t>Many </a:t>
            </a:r>
            <a:r>
              <a:rPr lang="en-US" sz="2000" b="1" dirty="0">
                <a:solidFill>
                  <a:srgbClr val="0070C0"/>
                </a:solidFill>
              </a:rPr>
              <a:t>students lack </a:t>
            </a:r>
            <a:r>
              <a:rPr lang="en-US" sz="2000" dirty="0"/>
              <a:t>a </a:t>
            </a:r>
            <a:r>
              <a:rPr lang="en-US" sz="2000" b="1" dirty="0">
                <a:solidFill>
                  <a:srgbClr val="0070C0"/>
                </a:solidFill>
              </a:rPr>
              <a:t>research habitus</a:t>
            </a:r>
            <a:r>
              <a:rPr lang="en-US" sz="2000" dirty="0"/>
              <a:t>, which </a:t>
            </a:r>
            <a:r>
              <a:rPr lang="en-US" sz="2000" dirty="0" err="1"/>
              <a:t>jeopardises</a:t>
            </a:r>
            <a:r>
              <a:rPr lang="en-US" sz="2000" dirty="0"/>
              <a:t> the </a:t>
            </a:r>
            <a:r>
              <a:rPr lang="en-US" sz="2000" b="1" dirty="0">
                <a:solidFill>
                  <a:srgbClr val="0070C0"/>
                </a:solidFill>
              </a:rPr>
              <a:t>credibility of research </a:t>
            </a:r>
            <a:r>
              <a:rPr lang="en-US" sz="2000" dirty="0"/>
              <a:t>and its function as a rational framework of </a:t>
            </a:r>
            <a:r>
              <a:rPr lang="en-US" sz="2000" b="1" dirty="0">
                <a:solidFill>
                  <a:srgbClr val="0070C0"/>
                </a:solidFill>
              </a:rPr>
              <a:t>orientation for society</a:t>
            </a:r>
            <a:r>
              <a:rPr lang="en-US" sz="2000" dirty="0"/>
              <a:t>. </a:t>
            </a:r>
          </a:p>
          <a:p>
            <a:pPr marL="14288" lvl="1" indent="0" hangingPunct="1">
              <a:spcAft>
                <a:spcPts val="1200"/>
              </a:spcAft>
              <a:buFont typeface="Arial"/>
              <a:buNone/>
            </a:pPr>
            <a:endParaRPr lang="en-US" dirty="0"/>
          </a:p>
          <a:p>
            <a:pPr marL="14288" lvl="1" indent="0" hangingPunct="1">
              <a:spcAft>
                <a:spcPts val="1200"/>
              </a:spcAft>
              <a:buFont typeface="Arial"/>
              <a:buNone/>
            </a:pPr>
            <a:endParaRPr lang="en-US" sz="2000" dirty="0"/>
          </a:p>
          <a:p>
            <a:pPr marL="457200" lvl="1" indent="0" hangingPunct="1">
              <a:buFont typeface="Arial"/>
              <a:buNone/>
            </a:pPr>
            <a:endParaRPr lang="en-GB" sz="2000" dirty="0"/>
          </a:p>
        </p:txBody>
      </p:sp>
      <p:sp>
        <p:nvSpPr>
          <p:cNvPr id="2" name="Additionszeichen 1">
            <a:extLst>
              <a:ext uri="{FF2B5EF4-FFF2-40B4-BE49-F238E27FC236}">
                <a16:creationId xmlns:a16="http://schemas.microsoft.com/office/drawing/2014/main" id="{16F398BE-104E-4E76-AB6F-C22FBBEE6FE8}"/>
              </a:ext>
            </a:extLst>
          </p:cNvPr>
          <p:cNvSpPr/>
          <p:nvPr/>
        </p:nvSpPr>
        <p:spPr>
          <a:xfrm rot="19170600">
            <a:off x="3318815" y="2552075"/>
            <a:ext cx="1206816" cy="1066306"/>
          </a:xfrm>
          <a:prstGeom prst="mathPlus">
            <a:avLst/>
          </a:prstGeom>
          <a:solidFill>
            <a:srgbClr val="FF0000">
              <a:alpha val="57000"/>
            </a:srgbClr>
          </a:solidFill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43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9C081-9CB0-439A-89E6-8A1B54F2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52736"/>
            <a:ext cx="8915400" cy="410412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GB" sz="2000" dirty="0"/>
          </a:p>
          <a:p>
            <a:pPr marL="14288" lvl="1" indent="0">
              <a:spcAft>
                <a:spcPts val="1200"/>
              </a:spcAft>
              <a:buNone/>
            </a:pPr>
            <a:r>
              <a:rPr lang="en-US" dirty="0"/>
              <a:t> </a:t>
            </a:r>
          </a:p>
          <a:p>
            <a:pPr marL="14288" lvl="1" indent="0">
              <a:spcAft>
                <a:spcPts val="1200"/>
              </a:spcAft>
              <a:buNone/>
            </a:pPr>
            <a:endParaRPr lang="en-US" dirty="0"/>
          </a:p>
          <a:p>
            <a:pPr marL="14288" lvl="1" indent="0">
              <a:spcAft>
                <a:spcPts val="1200"/>
              </a:spcAft>
              <a:buNone/>
            </a:pPr>
            <a:endParaRPr lang="en-US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2C9175-A8FD-5D49-90BF-72A537633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" y="201084"/>
            <a:ext cx="8453387" cy="689504"/>
          </a:xfrm>
        </p:spPr>
        <p:txBody>
          <a:bodyPr>
            <a:normAutofit/>
          </a:bodyPr>
          <a:lstStyle/>
          <a:p>
            <a:r>
              <a:rPr lang="de-DE" sz="2400" b="1" dirty="0" err="1"/>
              <a:t>Literature</a:t>
            </a:r>
            <a:endParaRPr lang="en-GB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4A4EEF-CA0E-4132-BC8D-BB38BEA93E0D}"/>
              </a:ext>
            </a:extLst>
          </p:cNvPr>
          <p:cNvSpPr txBox="1">
            <a:spLocks/>
          </p:cNvSpPr>
          <p:nvPr/>
        </p:nvSpPr>
        <p:spPr>
          <a:xfrm>
            <a:off x="228600" y="324409"/>
            <a:ext cx="7772400" cy="6895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2850CAD-D0D6-4AE3-B32E-5F3B3FE22DB6}"/>
              </a:ext>
            </a:extLst>
          </p:cNvPr>
          <p:cNvSpPr txBox="1">
            <a:spLocks/>
          </p:cNvSpPr>
          <p:nvPr/>
        </p:nvSpPr>
        <p:spPr>
          <a:xfrm>
            <a:off x="180074" y="1222254"/>
            <a:ext cx="8915400" cy="4104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14288" lvl="1" indent="0" hangingPunct="1">
              <a:spcAft>
                <a:spcPts val="1200"/>
              </a:spcAft>
              <a:buFont typeface="Arial"/>
              <a:buNone/>
            </a:pPr>
            <a:endParaRPr lang="en-US" dirty="0"/>
          </a:p>
          <a:p>
            <a:pPr marL="14288" lvl="1" indent="0" hangingPunct="1">
              <a:spcAft>
                <a:spcPts val="1200"/>
              </a:spcAft>
              <a:buFont typeface="Arial"/>
              <a:buNone/>
            </a:pPr>
            <a:endParaRPr lang="en-US" sz="2000" dirty="0"/>
          </a:p>
          <a:p>
            <a:pPr marL="457200" lvl="1" indent="0" hangingPunct="1">
              <a:buFont typeface="Arial"/>
              <a:buNone/>
            </a:pPr>
            <a:endParaRPr lang="en-GB" sz="2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CF2C724-A6EC-4C17-8719-4CFD08DD8234}"/>
              </a:ext>
            </a:extLst>
          </p:cNvPr>
          <p:cNvSpPr txBox="1"/>
          <p:nvPr/>
        </p:nvSpPr>
        <p:spPr>
          <a:xfrm>
            <a:off x="4129" y="1004663"/>
            <a:ext cx="9267290" cy="5157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50" dirty="0"/>
              <a:t>[1] Mittelstraß, J. (2019). Bildung in einer Wissensgesellschaft. </a:t>
            </a:r>
            <a:r>
              <a:rPr lang="de-DE" sz="1050" dirty="0" err="1"/>
              <a:t>heiEDUCATION</a:t>
            </a:r>
            <a:r>
              <a:rPr lang="de-DE" sz="1050" dirty="0"/>
              <a:t> Journal. Transdisziplinäre Studien zur Lehrerbildung, 21-36 Seiten. https://doi.org/10.17885/HEIUP.HEIED.2019.3.23942 Deppert, W. (2019). Theorie der Wissenschaft: Band 2: Das Werden der Wissenschaft. Springer Fachmedien Wiesbaden. Barnett, R. (2000). </a:t>
            </a:r>
            <a:r>
              <a:rPr lang="de-DE" sz="1050" dirty="0" err="1"/>
              <a:t>Supercomplexity</a:t>
            </a:r>
            <a:r>
              <a:rPr lang="de-DE" sz="1050" dirty="0"/>
              <a:t> and </a:t>
            </a:r>
            <a:r>
              <a:rPr lang="de-DE" sz="1050" dirty="0" err="1"/>
              <a:t>the</a:t>
            </a:r>
            <a:r>
              <a:rPr lang="de-DE" sz="1050" dirty="0"/>
              <a:t> Curriculum. Studies in Higher Education, 25(3), 255–265. https://doi.org/10.1080/713696156 [2] Basten, M., Mertens, C., Schöning, A., &amp; Wolf, E. (Hrsg.). (2020). Forschendes Lernen in der Lehrer/</a:t>
            </a:r>
            <a:r>
              <a:rPr lang="de-DE" sz="1050" dirty="0" err="1"/>
              <a:t>innenbildung</a:t>
            </a:r>
            <a:r>
              <a:rPr lang="de-DE" sz="1050" dirty="0"/>
              <a:t>. Waxmann. https://doi.org/10.31244/9783830991540 [3] Healey, M., &amp; Jenkins, A. (2018). The </a:t>
            </a:r>
            <a:r>
              <a:rPr lang="de-DE" sz="1050" dirty="0" err="1"/>
              <a:t>role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academic</a:t>
            </a:r>
            <a:r>
              <a:rPr lang="de-DE" sz="1050" dirty="0"/>
              <a:t> </a:t>
            </a:r>
            <a:r>
              <a:rPr lang="de-DE" sz="1050" dirty="0" err="1"/>
              <a:t>developers</a:t>
            </a:r>
            <a:r>
              <a:rPr lang="de-DE" sz="1050" dirty="0"/>
              <a:t> in </a:t>
            </a:r>
            <a:r>
              <a:rPr lang="de-DE" sz="1050" dirty="0" err="1"/>
              <a:t>embedding</a:t>
            </a:r>
            <a:r>
              <a:rPr lang="de-DE" sz="1050" dirty="0"/>
              <a:t> high-impact </a:t>
            </a:r>
            <a:r>
              <a:rPr lang="de-DE" sz="1050" dirty="0" err="1"/>
              <a:t>undergraduate</a:t>
            </a:r>
            <a:r>
              <a:rPr lang="de-DE" sz="1050" dirty="0"/>
              <a:t> </a:t>
            </a:r>
            <a:r>
              <a:rPr lang="de-DE" sz="1050" dirty="0" err="1"/>
              <a:t>research</a:t>
            </a:r>
            <a:r>
              <a:rPr lang="de-DE" sz="1050" dirty="0"/>
              <a:t> and </a:t>
            </a:r>
            <a:r>
              <a:rPr lang="de-DE" sz="1050" dirty="0" err="1"/>
              <a:t>inquiry</a:t>
            </a:r>
            <a:r>
              <a:rPr lang="de-DE" sz="1050" dirty="0"/>
              <a:t> in </a:t>
            </a:r>
            <a:r>
              <a:rPr lang="de-DE" sz="1050" dirty="0" err="1"/>
              <a:t>mainstream</a:t>
            </a:r>
            <a:r>
              <a:rPr lang="de-DE" sz="1050" dirty="0"/>
              <a:t> </a:t>
            </a:r>
            <a:r>
              <a:rPr lang="de-DE" sz="1050" dirty="0" err="1"/>
              <a:t>higher</a:t>
            </a:r>
            <a:r>
              <a:rPr lang="de-DE" sz="1050" dirty="0"/>
              <a:t> </a:t>
            </a:r>
            <a:r>
              <a:rPr lang="de-DE" sz="1050" dirty="0" err="1"/>
              <a:t>education</a:t>
            </a:r>
            <a:r>
              <a:rPr lang="de-DE" sz="1050" dirty="0"/>
              <a:t>: Twenty </a:t>
            </a:r>
            <a:r>
              <a:rPr lang="de-DE" sz="1050" dirty="0" err="1"/>
              <a:t>years</a:t>
            </a:r>
            <a:r>
              <a:rPr lang="de-DE" sz="1050" dirty="0"/>
              <a:t>’ </a:t>
            </a:r>
            <a:r>
              <a:rPr lang="de-DE" sz="1050" dirty="0" err="1"/>
              <a:t>reflection</a:t>
            </a:r>
            <a:r>
              <a:rPr lang="de-DE" sz="1050" dirty="0"/>
              <a:t>. International Journal </a:t>
            </a:r>
            <a:r>
              <a:rPr lang="de-DE" sz="1050" dirty="0" err="1"/>
              <a:t>for</a:t>
            </a:r>
            <a:r>
              <a:rPr lang="de-DE" sz="1050" dirty="0"/>
              <a:t> Academic Development, 23(1), 52–64. https://doi.org/10.1080/1360144X.2017.1412974 Healey, M., &amp; Jenkins, A. (2009). </a:t>
            </a:r>
            <a:r>
              <a:rPr lang="de-DE" sz="1050" dirty="0" err="1"/>
              <a:t>Developing</a:t>
            </a:r>
            <a:r>
              <a:rPr lang="de-DE" sz="1050" dirty="0"/>
              <a:t> </a:t>
            </a:r>
            <a:r>
              <a:rPr lang="de-DE" sz="1050" dirty="0" err="1"/>
              <a:t>undergraduate</a:t>
            </a:r>
            <a:r>
              <a:rPr lang="de-DE" sz="1050" dirty="0"/>
              <a:t> </a:t>
            </a:r>
            <a:r>
              <a:rPr lang="de-DE" sz="1050" dirty="0" err="1"/>
              <a:t>research</a:t>
            </a:r>
            <a:r>
              <a:rPr lang="de-DE" sz="1050" dirty="0"/>
              <a:t> and </a:t>
            </a:r>
            <a:r>
              <a:rPr lang="de-DE" sz="1050" dirty="0" err="1"/>
              <a:t>inquiry</a:t>
            </a:r>
            <a:r>
              <a:rPr lang="de-DE" sz="1050" dirty="0"/>
              <a:t>. https://www.advance-he.ac.uk/knowledge-hub/developing-undergraduate-research-and-inquiry </a:t>
            </a:r>
            <a:r>
              <a:rPr lang="de-DE" sz="1050" dirty="0" err="1"/>
              <a:t>Brew</a:t>
            </a:r>
            <a:r>
              <a:rPr lang="de-DE" sz="1050" dirty="0"/>
              <a:t>, A. (2013). Understanding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scope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undergraduate</a:t>
            </a:r>
            <a:r>
              <a:rPr lang="de-DE" sz="1050" dirty="0"/>
              <a:t> </a:t>
            </a:r>
            <a:r>
              <a:rPr lang="de-DE" sz="1050" dirty="0" err="1"/>
              <a:t>research</a:t>
            </a:r>
            <a:r>
              <a:rPr lang="de-DE" sz="1050" dirty="0"/>
              <a:t>: A </a:t>
            </a:r>
            <a:r>
              <a:rPr lang="de-DE" sz="1050" dirty="0" err="1"/>
              <a:t>framework</a:t>
            </a:r>
            <a:r>
              <a:rPr lang="de-DE" sz="1050" dirty="0"/>
              <a:t> </a:t>
            </a:r>
            <a:r>
              <a:rPr lang="de-DE" sz="1050" dirty="0" err="1"/>
              <a:t>for</a:t>
            </a:r>
            <a:r>
              <a:rPr lang="de-DE" sz="1050" dirty="0"/>
              <a:t> curricular and </a:t>
            </a:r>
            <a:r>
              <a:rPr lang="de-DE" sz="1050" dirty="0" err="1"/>
              <a:t>pedagogical</a:t>
            </a:r>
            <a:r>
              <a:rPr lang="de-DE" sz="1050" dirty="0"/>
              <a:t> </a:t>
            </a:r>
            <a:r>
              <a:rPr lang="de-DE" sz="1050" dirty="0" err="1"/>
              <a:t>decision-making</a:t>
            </a:r>
            <a:r>
              <a:rPr lang="de-DE" sz="1050" dirty="0"/>
              <a:t>. Higher Education, 66, 603–618. [4] ALLEA – All European </a:t>
            </a:r>
            <a:r>
              <a:rPr lang="de-DE" sz="1050" dirty="0" err="1"/>
              <a:t>Academies</a:t>
            </a:r>
            <a:r>
              <a:rPr lang="de-DE" sz="1050" dirty="0"/>
              <a:t> (Hrsg.). (2017). The European Code </a:t>
            </a:r>
            <a:r>
              <a:rPr lang="de-DE" sz="1050" dirty="0" err="1"/>
              <a:t>of</a:t>
            </a:r>
            <a:r>
              <a:rPr lang="de-DE" sz="1050" dirty="0"/>
              <a:t> Conduct </a:t>
            </a:r>
            <a:r>
              <a:rPr lang="de-DE" sz="1050" dirty="0" err="1"/>
              <a:t>for</a:t>
            </a:r>
            <a:r>
              <a:rPr lang="de-DE" sz="1050" dirty="0"/>
              <a:t> Research Integrity. https://www.allea.org/wp-content/uploads/2017/05/ALLEA-European-Code-of-Conduct-for-Research-Integrity-2017.pdf [5] Zhou, X., </a:t>
            </a:r>
            <a:r>
              <a:rPr lang="de-DE" sz="1050" dirty="0" err="1"/>
              <a:t>Zafarani</a:t>
            </a:r>
            <a:r>
              <a:rPr lang="de-DE" sz="1050" dirty="0"/>
              <a:t>, R., Shu, K., &amp; Liu, H. (2019). Fake News: Fundamental </a:t>
            </a:r>
            <a:r>
              <a:rPr lang="de-DE" sz="1050" dirty="0" err="1"/>
              <a:t>Theories</a:t>
            </a:r>
            <a:r>
              <a:rPr lang="de-DE" sz="1050" dirty="0"/>
              <a:t>, </a:t>
            </a:r>
            <a:r>
              <a:rPr lang="de-DE" sz="1050" dirty="0" err="1"/>
              <a:t>Detection</a:t>
            </a:r>
            <a:r>
              <a:rPr lang="de-DE" sz="1050" dirty="0"/>
              <a:t> </a:t>
            </a:r>
            <a:r>
              <a:rPr lang="de-DE" sz="1050" dirty="0" err="1"/>
              <a:t>Strategies</a:t>
            </a:r>
            <a:r>
              <a:rPr lang="de-DE" sz="1050" dirty="0"/>
              <a:t> and Challenges. Proceedings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Twelfth</a:t>
            </a:r>
            <a:r>
              <a:rPr lang="de-DE" sz="1050" dirty="0"/>
              <a:t> ACM International Conference on Web Search and Data Mining, 836–837. https://doi.org/10.1145/3289600.3291382 [6] </a:t>
            </a:r>
            <a:r>
              <a:rPr lang="de-DE" sz="1050" dirty="0" err="1"/>
              <a:t>Noury</a:t>
            </a:r>
            <a:r>
              <a:rPr lang="de-DE" sz="1050" dirty="0"/>
              <a:t>, A., &amp; Roland, G. (2020). Identity Politics and </a:t>
            </a:r>
            <a:r>
              <a:rPr lang="de-DE" sz="1050" dirty="0" err="1"/>
              <a:t>Populism</a:t>
            </a:r>
            <a:r>
              <a:rPr lang="de-DE" sz="1050" dirty="0"/>
              <a:t> in Europe. Annual Review </a:t>
            </a:r>
            <a:r>
              <a:rPr lang="de-DE" sz="1050" dirty="0" err="1"/>
              <a:t>of</a:t>
            </a:r>
            <a:r>
              <a:rPr lang="de-DE" sz="1050" dirty="0"/>
              <a:t> Political Science, 23(1), 421–439. https://doi.org/10.1146/annurev-polisci-050718-033542 [7] Prieß-Buchheit, J., Aro, A., Demirova, I., Lanzerath, D., Stoev, P., &amp; Wilder, N. (2020). </a:t>
            </a:r>
            <a:r>
              <a:rPr lang="de-DE" sz="1050" dirty="0" err="1"/>
              <a:t>Rotatory</a:t>
            </a:r>
            <a:r>
              <a:rPr lang="de-DE" sz="1050" dirty="0"/>
              <a:t> </a:t>
            </a:r>
            <a:r>
              <a:rPr lang="de-DE" sz="1050" dirty="0" err="1"/>
              <a:t>role-playing</a:t>
            </a:r>
            <a:r>
              <a:rPr lang="de-DE" sz="1050" dirty="0"/>
              <a:t> and </a:t>
            </a:r>
            <a:r>
              <a:rPr lang="de-DE" sz="1050" dirty="0" err="1"/>
              <a:t>role</a:t>
            </a:r>
            <a:r>
              <a:rPr lang="de-DE" sz="1050" dirty="0"/>
              <a:t>-models </a:t>
            </a:r>
            <a:r>
              <a:rPr lang="de-DE" sz="1050" dirty="0" err="1"/>
              <a:t>to</a:t>
            </a:r>
            <a:r>
              <a:rPr lang="de-DE" sz="1050" dirty="0"/>
              <a:t> </a:t>
            </a:r>
            <a:r>
              <a:rPr lang="de-DE" sz="1050" dirty="0" err="1"/>
              <a:t>enhance</a:t>
            </a:r>
            <a:r>
              <a:rPr lang="de-DE" sz="1050" dirty="0"/>
              <a:t> </a:t>
            </a:r>
            <a:r>
              <a:rPr lang="de-DE" sz="1050" dirty="0" err="1"/>
              <a:t>the</a:t>
            </a:r>
            <a:r>
              <a:rPr lang="de-DE" sz="1050" dirty="0"/>
              <a:t> </a:t>
            </a:r>
            <a:r>
              <a:rPr lang="de-DE" sz="1050" dirty="0" err="1"/>
              <a:t>research</a:t>
            </a:r>
            <a:r>
              <a:rPr lang="de-DE" sz="1050" dirty="0"/>
              <a:t> </a:t>
            </a:r>
            <a:r>
              <a:rPr lang="de-DE" sz="1050" dirty="0" err="1"/>
              <a:t>integrity</a:t>
            </a:r>
            <a:r>
              <a:rPr lang="de-DE" sz="1050" dirty="0"/>
              <a:t> </a:t>
            </a:r>
            <a:r>
              <a:rPr lang="de-DE" sz="1050" dirty="0" err="1"/>
              <a:t>culture</a:t>
            </a:r>
            <a:r>
              <a:rPr lang="de-DE" sz="1050" dirty="0"/>
              <a:t>. Research </a:t>
            </a:r>
            <a:r>
              <a:rPr lang="de-DE" sz="1050" dirty="0" err="1"/>
              <a:t>Ideas</a:t>
            </a:r>
            <a:r>
              <a:rPr lang="de-DE" sz="1050" dirty="0"/>
              <a:t> and Outcomes, 6, e53921. https://doi.org/10.3897/rio.6.e53921 [8] Bohnsack, R. (2017). Praxeologische Wissenssoziologie. Barbara Budrich. Bohnsack, R., Pfaff, N., &amp; Weller, W. (Hrsg.). (2010). Qualitative Analysis and </a:t>
            </a:r>
            <a:r>
              <a:rPr lang="de-DE" sz="1050" dirty="0" err="1"/>
              <a:t>Documentary</a:t>
            </a:r>
            <a:r>
              <a:rPr lang="de-DE" sz="1050" dirty="0"/>
              <a:t> Method: In International Educational Research. Barbara Budrich. https://doi.org/10.3224/86649236 Bohnsack, R. (2010). Rekonstruktive Sozialforschung: Einführung in qualitative Methoden. Barbara Budrich. [9] Pan, S. J.-A., &amp; Chou, C. (2015). </a:t>
            </a:r>
            <a:r>
              <a:rPr lang="de-DE" sz="1050" dirty="0" err="1"/>
              <a:t>Using</a:t>
            </a:r>
            <a:r>
              <a:rPr lang="de-DE" sz="1050" dirty="0"/>
              <a:t> a </a:t>
            </a:r>
            <a:r>
              <a:rPr lang="de-DE" sz="1050" dirty="0" err="1"/>
              <a:t>Two</a:t>
            </a:r>
            <a:r>
              <a:rPr lang="de-DE" sz="1050" dirty="0"/>
              <a:t>-Tier Test </a:t>
            </a:r>
            <a:r>
              <a:rPr lang="de-DE" sz="1050" dirty="0" err="1"/>
              <a:t>to</a:t>
            </a:r>
            <a:r>
              <a:rPr lang="de-DE" sz="1050" dirty="0"/>
              <a:t> </a:t>
            </a:r>
            <a:r>
              <a:rPr lang="de-DE" sz="1050" dirty="0" err="1"/>
              <a:t>Examine</a:t>
            </a:r>
            <a:r>
              <a:rPr lang="de-DE" sz="1050" dirty="0"/>
              <a:t> Taiwanese Graduate </a:t>
            </a:r>
            <a:r>
              <a:rPr lang="de-DE" sz="1050" dirty="0" err="1"/>
              <a:t>Students</a:t>
            </a:r>
            <a:r>
              <a:rPr lang="de-DE" sz="1050" dirty="0"/>
              <a:t>’ </a:t>
            </a:r>
            <a:r>
              <a:rPr lang="de-DE" sz="1050" dirty="0" err="1"/>
              <a:t>Misunderstanding</a:t>
            </a:r>
            <a:r>
              <a:rPr lang="de-DE" sz="1050" dirty="0"/>
              <a:t> </a:t>
            </a:r>
            <a:r>
              <a:rPr lang="de-DE" sz="1050" dirty="0" err="1"/>
              <a:t>of</a:t>
            </a:r>
            <a:r>
              <a:rPr lang="de-DE" sz="1050" dirty="0"/>
              <a:t> </a:t>
            </a:r>
            <a:r>
              <a:rPr lang="de-DE" sz="1050" dirty="0" err="1"/>
              <a:t>Responsible</a:t>
            </a:r>
            <a:r>
              <a:rPr lang="de-DE" sz="1050" dirty="0"/>
              <a:t> Conduct </a:t>
            </a:r>
            <a:r>
              <a:rPr lang="de-DE" sz="1050" dirty="0" err="1"/>
              <a:t>of</a:t>
            </a:r>
            <a:r>
              <a:rPr lang="de-DE" sz="1050" dirty="0"/>
              <a:t> Research. </a:t>
            </a:r>
            <a:r>
              <a:rPr lang="de-DE" sz="1050" dirty="0" err="1"/>
              <a:t>Ethics</a:t>
            </a:r>
            <a:r>
              <a:rPr lang="de-DE" sz="1050" dirty="0"/>
              <a:t> &amp; </a:t>
            </a:r>
            <a:r>
              <a:rPr lang="de-DE" sz="1050" dirty="0" err="1"/>
              <a:t>Behavior</a:t>
            </a:r>
            <a:r>
              <a:rPr lang="de-DE" sz="1050" dirty="0"/>
              <a:t>, 25(6), 500–527. https://doi.org/10.1080/10508422.2014.987921 </a:t>
            </a:r>
            <a:r>
              <a:rPr lang="de-DE" sz="1050" dirty="0" err="1"/>
              <a:t>Peşman</a:t>
            </a:r>
            <a:r>
              <a:rPr lang="de-DE" sz="1050" dirty="0"/>
              <a:t>, H., &amp; </a:t>
            </a:r>
            <a:r>
              <a:rPr lang="de-DE" sz="1050" dirty="0" err="1"/>
              <a:t>Eryılmaz</a:t>
            </a:r>
            <a:r>
              <a:rPr lang="de-DE" sz="1050" dirty="0"/>
              <a:t>, A. (2010). Development </a:t>
            </a:r>
            <a:r>
              <a:rPr lang="de-DE" sz="1050" dirty="0" err="1"/>
              <a:t>of</a:t>
            </a:r>
            <a:r>
              <a:rPr lang="de-DE" sz="1050" dirty="0"/>
              <a:t> a </a:t>
            </a:r>
            <a:r>
              <a:rPr lang="de-DE" sz="1050" dirty="0" err="1"/>
              <a:t>Three</a:t>
            </a:r>
            <a:r>
              <a:rPr lang="de-DE" sz="1050" dirty="0"/>
              <a:t>-Tier Test </a:t>
            </a:r>
            <a:r>
              <a:rPr lang="de-DE" sz="1050" dirty="0" err="1"/>
              <a:t>to</a:t>
            </a:r>
            <a:r>
              <a:rPr lang="de-DE" sz="1050" dirty="0"/>
              <a:t> </a:t>
            </a:r>
            <a:r>
              <a:rPr lang="de-DE" sz="1050" dirty="0" err="1"/>
              <a:t>Assess</a:t>
            </a:r>
            <a:r>
              <a:rPr lang="de-DE" sz="1050" dirty="0"/>
              <a:t> </a:t>
            </a:r>
            <a:r>
              <a:rPr lang="de-DE" sz="1050" dirty="0" err="1"/>
              <a:t>Misconceptions</a:t>
            </a:r>
            <a:r>
              <a:rPr lang="de-DE" sz="1050" dirty="0"/>
              <a:t> About Simple Electric </a:t>
            </a:r>
            <a:r>
              <a:rPr lang="de-DE" sz="1050" dirty="0" err="1"/>
              <a:t>Circuits</a:t>
            </a:r>
            <a:r>
              <a:rPr lang="de-DE" sz="1050" dirty="0"/>
              <a:t>. The Journal </a:t>
            </a:r>
            <a:r>
              <a:rPr lang="de-DE" sz="1050" dirty="0" err="1"/>
              <a:t>of</a:t>
            </a:r>
            <a:r>
              <a:rPr lang="de-DE" sz="1050" dirty="0"/>
              <a:t> Educational Research, 103(3), 208–222. https://doi.org/10.1080/00220670903383002 [10] Bohnsack, R., &amp; </a:t>
            </a:r>
            <a:r>
              <a:rPr lang="de-DE" sz="1050" dirty="0" err="1"/>
              <a:t>Przyborski</a:t>
            </a:r>
            <a:r>
              <a:rPr lang="de-DE" sz="1050" dirty="0"/>
              <a:t>, A. (2007). Gruppendiskussionsverfahren und Focus Groups. In R. Buber &amp; H. H. Holzmüller (Hrsg.), Qualitative Marktforschung (S. 491–506). Gabler. https://doi.org/10.1007/978-3-8349-9258-1_31</a:t>
            </a:r>
          </a:p>
        </p:txBody>
      </p:sp>
    </p:spTree>
    <p:extLst>
      <p:ext uri="{BB962C8B-B14F-4D97-AF65-F5344CB8AC3E}">
        <p14:creationId xmlns:p14="http://schemas.microsoft.com/office/powerpoint/2010/main" val="384017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Inhaltsplatzhalter 1"/>
          <p:cNvSpPr txBox="1">
            <a:spLocks noGrp="1"/>
          </p:cNvSpPr>
          <p:nvPr>
            <p:ph type="body" idx="1"/>
          </p:nvPr>
        </p:nvSpPr>
        <p:spPr>
          <a:xfrm>
            <a:off x="2351101" y="2573831"/>
            <a:ext cx="4967817" cy="35120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SzTx/>
              <a:buNone/>
              <a:defRPr sz="2000" spc="-100"/>
            </a:pPr>
            <a:r>
              <a:rPr lang="de-DE" dirty="0"/>
              <a:t>Prof. Dr. </a:t>
            </a:r>
            <a:r>
              <a:rPr dirty="0"/>
              <a:t>Julia Prieß-Buchheit</a:t>
            </a:r>
            <a:br>
              <a:rPr dirty="0"/>
            </a:br>
            <a:r>
              <a:rPr dirty="0"/>
              <a:t>Project Coordinator</a:t>
            </a:r>
            <a:br>
              <a:rPr dirty="0"/>
            </a:br>
            <a:r>
              <a:rPr dirty="0"/>
              <a:t>Coburg University of Applied Sciences and Arts</a:t>
            </a:r>
            <a:br>
              <a:rPr dirty="0"/>
            </a:br>
            <a:r>
              <a:rPr dirty="0"/>
              <a:t>Coburg, Germany</a:t>
            </a:r>
            <a:br>
              <a:rPr dirty="0"/>
            </a:br>
            <a:r>
              <a:rPr dirty="0">
                <a:hlinkClick r:id="rId2"/>
              </a:rPr>
              <a:t>julia.priess-buchheit@hs-coburg.de</a:t>
            </a:r>
            <a:endParaRPr lang="de-DE" dirty="0"/>
          </a:p>
          <a:p>
            <a:pPr marL="0" indent="0">
              <a:lnSpc>
                <a:spcPct val="100000"/>
              </a:lnSpc>
              <a:buSzTx/>
              <a:buNone/>
              <a:defRPr sz="2000" spc="-100"/>
            </a:pPr>
            <a:endParaRPr lang="en-GB" spc="-1" dirty="0"/>
          </a:p>
          <a:p>
            <a:pPr marL="0" indent="0">
              <a:lnSpc>
                <a:spcPct val="100000"/>
              </a:lnSpc>
              <a:buSzTx/>
              <a:buNone/>
              <a:defRPr sz="2000" spc="-100"/>
            </a:pPr>
            <a:endParaRPr lang="en-GB" spc="-1" dirty="0"/>
          </a:p>
        </p:txBody>
      </p:sp>
      <p:sp>
        <p:nvSpPr>
          <p:cNvPr id="240" name="Titel 2"/>
          <p:cNvSpPr txBox="1">
            <a:spLocks noGrp="1"/>
          </p:cNvSpPr>
          <p:nvPr>
            <p:ph type="title"/>
          </p:nvPr>
        </p:nvSpPr>
        <p:spPr>
          <a:xfrm>
            <a:off x="228600" y="152959"/>
            <a:ext cx="7772400" cy="689504"/>
          </a:xfrm>
          <a:prstGeom prst="rect">
            <a:avLst/>
          </a:prstGeom>
        </p:spPr>
        <p:txBody>
          <a:bodyPr/>
          <a:lstStyle/>
          <a:p>
            <a:r>
              <a:t>Contact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 2"/>
          <p:cNvSpPr txBox="1">
            <a:spLocks noGrp="1"/>
          </p:cNvSpPr>
          <p:nvPr>
            <p:ph type="title"/>
          </p:nvPr>
        </p:nvSpPr>
        <p:spPr>
          <a:xfrm>
            <a:off x="228599" y="157104"/>
            <a:ext cx="8703917" cy="689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b="1" dirty="0"/>
              <a:t>Higher Education and Society face a challenge</a:t>
            </a:r>
            <a:endParaRPr sz="2400" b="1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0C5CD67-9BC3-41EA-AA5C-FDA7EEE5C0C6}"/>
              </a:ext>
            </a:extLst>
          </p:cNvPr>
          <p:cNvSpPr txBox="1">
            <a:spLocks/>
          </p:cNvSpPr>
          <p:nvPr/>
        </p:nvSpPr>
        <p:spPr>
          <a:xfrm>
            <a:off x="438373" y="1204404"/>
            <a:ext cx="8703917" cy="4239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2600" b="1" spc="-100"/>
            </a:pPr>
            <a:endParaRPr lang="en-US" sz="2600" spc="-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E67CC-0886-4224-BF12-42ECA2FF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58" y="1157909"/>
            <a:ext cx="8703917" cy="4542182"/>
          </a:xfrm>
        </p:spPr>
        <p:txBody>
          <a:bodyPr>
            <a:normAutofit/>
          </a:bodyPr>
          <a:lstStyle/>
          <a:p>
            <a:pPr marL="0" indent="0" hangingPunct="1">
              <a:lnSpc>
                <a:spcPct val="150000"/>
              </a:lnSpc>
              <a:spcAft>
                <a:spcPts val="1200"/>
              </a:spcAft>
              <a:buFont typeface="Arial"/>
              <a:buNone/>
            </a:pPr>
            <a:r>
              <a:rPr lang="en-US" sz="2000" dirty="0"/>
              <a:t>… Many </a:t>
            </a:r>
            <a:r>
              <a:rPr lang="en-US" sz="2000" b="1" dirty="0">
                <a:solidFill>
                  <a:srgbClr val="0070C0"/>
                </a:solidFill>
              </a:rPr>
              <a:t>students lack </a:t>
            </a:r>
            <a:r>
              <a:rPr lang="en-US" sz="2000" dirty="0"/>
              <a:t>a </a:t>
            </a:r>
            <a:r>
              <a:rPr lang="en-US" sz="2000" b="1" dirty="0">
                <a:solidFill>
                  <a:srgbClr val="0070C0"/>
                </a:solidFill>
              </a:rPr>
              <a:t>research habitus: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dirty="0"/>
              <a:t>this jeopardizes the </a:t>
            </a:r>
            <a:r>
              <a:rPr lang="en-US" sz="2000" b="1" dirty="0">
                <a:solidFill>
                  <a:srgbClr val="0070C0"/>
                </a:solidFill>
              </a:rPr>
              <a:t>credibility of research - </a:t>
            </a:r>
            <a:r>
              <a:rPr lang="en-US" sz="2000" dirty="0"/>
              <a:t>and its function as a rational framework of </a:t>
            </a:r>
            <a:r>
              <a:rPr lang="en-US" sz="2000" b="1" dirty="0">
                <a:solidFill>
                  <a:srgbClr val="0070C0"/>
                </a:solidFill>
              </a:rPr>
              <a:t>orientation for society</a:t>
            </a:r>
            <a:r>
              <a:rPr lang="en-US" sz="2000" dirty="0"/>
              <a:t>. </a:t>
            </a:r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9A4E29EF-55B0-4F5F-B9C9-7BA32FD901D7}"/>
              </a:ext>
            </a:extLst>
          </p:cNvPr>
          <p:cNvSpPr/>
          <p:nvPr/>
        </p:nvSpPr>
        <p:spPr>
          <a:xfrm>
            <a:off x="5433038" y="2402283"/>
            <a:ext cx="3272589" cy="325131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  <a:effectLst>
            <a:glow rad="469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This is linked to </a:t>
            </a:r>
          </a:p>
          <a:p>
            <a:pPr algn="ctr"/>
            <a:r>
              <a:rPr lang="en-US" sz="2400" b="1" dirty="0"/>
              <a:t>fake news and ill-informed populism</a:t>
            </a:r>
            <a:endParaRPr lang="de-DE" sz="2400" dirty="0"/>
          </a:p>
        </p:txBody>
      </p:sp>
      <p:pic>
        <p:nvPicPr>
          <p:cNvPr id="7" name="Grafik 6" descr="Blitz">
            <a:extLst>
              <a:ext uri="{FF2B5EF4-FFF2-40B4-BE49-F238E27FC236}">
                <a16:creationId xmlns:a16="http://schemas.microsoft.com/office/drawing/2014/main" id="{E9DD4ED7-0673-473C-A0E5-1544E3153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3990" y="2887766"/>
            <a:ext cx="2858820" cy="28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8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el 2"/>
          <p:cNvSpPr txBox="1">
            <a:spLocks noGrp="1"/>
          </p:cNvSpPr>
          <p:nvPr>
            <p:ph type="title"/>
          </p:nvPr>
        </p:nvSpPr>
        <p:spPr>
          <a:xfrm>
            <a:off x="273995" y="51228"/>
            <a:ext cx="8703917" cy="689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b="1" dirty="0"/>
              <a:t>Research as a rational framework of orientation for society</a:t>
            </a:r>
            <a:endParaRPr sz="2400" b="1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0C5CD67-9BC3-41EA-AA5C-FDA7EEE5C0C6}"/>
              </a:ext>
            </a:extLst>
          </p:cNvPr>
          <p:cNvSpPr txBox="1">
            <a:spLocks/>
          </p:cNvSpPr>
          <p:nvPr/>
        </p:nvSpPr>
        <p:spPr>
          <a:xfrm>
            <a:off x="438373" y="1204404"/>
            <a:ext cx="8703917" cy="42394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2600" b="1" spc="-100"/>
            </a:pPr>
            <a:endParaRPr lang="en-US" sz="2600" spc="-1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E67CC-0886-4224-BF12-42ECA2FF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91" y="1465588"/>
            <a:ext cx="8076977" cy="454218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100" i="1" dirty="0">
                <a:effectLst/>
                <a:latin typeface="Helvetica Neue"/>
              </a:rPr>
              <a:t>“</a:t>
            </a:r>
            <a:r>
              <a:rPr lang="en-US" sz="2100" b="1" i="1" dirty="0">
                <a:solidFill>
                  <a:srgbClr val="0070C0"/>
                </a:solidFill>
                <a:effectLst/>
                <a:latin typeface="Helvetica Neue"/>
              </a:rPr>
              <a:t>Research</a:t>
            </a:r>
            <a:r>
              <a:rPr lang="en-US" sz="2100" i="1" dirty="0">
                <a:effectLst/>
                <a:latin typeface="Helvetica Neue"/>
              </a:rPr>
              <a:t> is the quest for knowledge obtained through systematic study and thinking, observation and experimentation” </a:t>
            </a:r>
            <a:br>
              <a:rPr lang="en-US" sz="2100" dirty="0">
                <a:effectLst/>
                <a:latin typeface="Helvetica Neue"/>
              </a:rPr>
            </a:br>
            <a:r>
              <a:rPr lang="en-US" sz="2100" dirty="0">
                <a:effectLst/>
                <a:latin typeface="Helvetica Neue"/>
              </a:rPr>
              <a:t>(</a:t>
            </a:r>
            <a:r>
              <a:rPr lang="en-US" sz="2100" dirty="0" err="1">
                <a:effectLst/>
                <a:latin typeface="Helvetica Neue"/>
              </a:rPr>
              <a:t>ECoC</a:t>
            </a:r>
            <a:r>
              <a:rPr lang="en-US" sz="2100" dirty="0">
                <a:effectLst/>
                <a:latin typeface="Helvetica Neue"/>
              </a:rPr>
              <a:t> 2017, p. 3).</a:t>
            </a:r>
          </a:p>
          <a:p>
            <a:pPr>
              <a:lnSpc>
                <a:spcPct val="150000"/>
              </a:lnSpc>
            </a:pPr>
            <a:endParaRPr lang="en-US" sz="2100" dirty="0">
              <a:latin typeface="Helvetica Neue"/>
            </a:endParaRPr>
          </a:p>
          <a:p>
            <a:pPr>
              <a:lnSpc>
                <a:spcPct val="150000"/>
              </a:lnSpc>
            </a:pPr>
            <a:r>
              <a:rPr lang="en-US" sz="2100" i="1" dirty="0">
                <a:effectLst/>
                <a:latin typeface="Helvetica Neue"/>
              </a:rPr>
              <a:t>“</a:t>
            </a:r>
            <a:r>
              <a:rPr lang="en-US" sz="2100" b="1" i="1" dirty="0">
                <a:solidFill>
                  <a:srgbClr val="0070C0"/>
                </a:solidFill>
                <a:effectLst/>
                <a:latin typeface="Helvetica Neue"/>
              </a:rPr>
              <a:t>Good research practices </a:t>
            </a:r>
            <a:r>
              <a:rPr lang="en-US" sz="2100" i="1" dirty="0">
                <a:effectLst/>
                <a:latin typeface="Helvetica Neue"/>
              </a:rPr>
              <a:t>are based on fundamental principles of research integrity. They guide researchers in their work as well as in their engagement with the practical, ethical and intellectual challenges inherent in research” </a:t>
            </a:r>
            <a:br>
              <a:rPr lang="en-US" sz="2100" dirty="0">
                <a:effectLst/>
                <a:latin typeface="Helvetica Neue"/>
              </a:rPr>
            </a:br>
            <a:r>
              <a:rPr lang="en-US" sz="2100" dirty="0">
                <a:effectLst/>
                <a:latin typeface="Helvetica Neue"/>
              </a:rPr>
              <a:t>(</a:t>
            </a:r>
            <a:r>
              <a:rPr lang="en-US" sz="2100" dirty="0" err="1">
                <a:effectLst/>
                <a:latin typeface="Helvetica Neue"/>
              </a:rPr>
              <a:t>ECoC</a:t>
            </a:r>
            <a:r>
              <a:rPr lang="en-US" sz="2100" dirty="0">
                <a:effectLst/>
                <a:latin typeface="Helvetica Neue"/>
              </a:rPr>
              <a:t> 2017, p. 4). </a:t>
            </a:r>
            <a:br>
              <a:rPr lang="en-US" sz="2100" dirty="0">
                <a:effectLst/>
                <a:latin typeface="Helvetica Neue"/>
              </a:rPr>
            </a:br>
            <a:endParaRPr lang="en-US" sz="2100" dirty="0">
              <a:effectLst/>
              <a:latin typeface="Helvetica Neue"/>
            </a:endParaRPr>
          </a:p>
          <a:p>
            <a:pPr>
              <a:lnSpc>
                <a:spcPct val="150000"/>
              </a:lnSpc>
            </a:pPr>
            <a:r>
              <a:rPr lang="en-US" sz="2100" i="1" dirty="0"/>
              <a:t>“Research offers people </a:t>
            </a:r>
            <a:r>
              <a:rPr lang="en-US" sz="2100" b="1" i="1" dirty="0">
                <a:solidFill>
                  <a:srgbClr val="0070C0"/>
                </a:solidFill>
              </a:rPr>
              <a:t>orientation </a:t>
            </a:r>
            <a:r>
              <a:rPr lang="en-US" sz="2100" i="1" dirty="0"/>
              <a:t>in a complex and diverse world.” </a:t>
            </a:r>
            <a:br>
              <a:rPr lang="en-US" sz="2100" dirty="0"/>
            </a:br>
            <a:r>
              <a:rPr lang="en-US" sz="2100" dirty="0"/>
              <a:t>(</a:t>
            </a:r>
            <a:r>
              <a:rPr lang="en-US" sz="2100" dirty="0" err="1"/>
              <a:t>Mittelstraß</a:t>
            </a:r>
            <a:r>
              <a:rPr lang="en-US" sz="2100" dirty="0"/>
              <a:t> 2019)</a:t>
            </a:r>
            <a:endParaRPr lang="en-US" sz="2100" dirty="0">
              <a:effectLst/>
              <a:latin typeface="Helvetica Neue"/>
            </a:endParaRPr>
          </a:p>
          <a:p>
            <a:pPr marL="0" indent="0">
              <a:buNone/>
            </a:pPr>
            <a:endParaRPr lang="de-DE" dirty="0">
              <a:latin typeface="Helvetica Neue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325173" y="1322797"/>
            <a:ext cx="8493654" cy="44432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It is founded upon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Reliability </a:t>
            </a:r>
          </a:p>
          <a:p>
            <a:r>
              <a:rPr lang="en-US" sz="2400" dirty="0"/>
              <a:t>Honesty</a:t>
            </a:r>
          </a:p>
          <a:p>
            <a:r>
              <a:rPr lang="en-US" sz="2400" dirty="0"/>
              <a:t>Respect</a:t>
            </a:r>
          </a:p>
          <a:p>
            <a:r>
              <a:rPr lang="en-US" sz="2400" dirty="0"/>
              <a:t>Accountability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ECoC</a:t>
            </a:r>
            <a:r>
              <a:rPr lang="en-US" sz="1800" dirty="0"/>
              <a:t> 2017)</a:t>
            </a:r>
          </a:p>
        </p:txBody>
      </p:sp>
      <p:sp>
        <p:nvSpPr>
          <p:cNvPr id="151" name="Title 2"/>
          <p:cNvSpPr txBox="1">
            <a:spLocks noGrp="1"/>
          </p:cNvSpPr>
          <p:nvPr>
            <p:ph type="title"/>
          </p:nvPr>
        </p:nvSpPr>
        <p:spPr>
          <a:xfrm>
            <a:off x="228600" y="238751"/>
            <a:ext cx="7772400" cy="689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dirty="0"/>
              <a:t>Research Habitus </a:t>
            </a:r>
            <a:endParaRPr sz="240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C44CA4B-550A-4927-9D1C-418BC8C1B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09" y="1551942"/>
            <a:ext cx="3754116" cy="37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121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9C081-9CB0-439A-89E6-8A1B54F2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88" y="1463326"/>
            <a:ext cx="7886700" cy="410412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Do students in higher education see themselves  as researchers with research integrity? </a:t>
            </a:r>
          </a:p>
          <a:p>
            <a:pPr marL="0" indent="0">
              <a:buNone/>
            </a:pPr>
            <a:endParaRPr lang="de-DE" sz="2000" dirty="0">
              <a:latin typeface="Helvetica Neue"/>
            </a:endParaRPr>
          </a:p>
          <a:p>
            <a:pPr lvl="1" indent="-3683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sz="2000" dirty="0"/>
              <a:t>Group </a:t>
            </a:r>
            <a:r>
              <a:rPr lang="de-DE" sz="2000" dirty="0" err="1"/>
              <a:t>discussions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responsible</a:t>
            </a:r>
            <a:r>
              <a:rPr lang="de-DE" sz="2000" dirty="0"/>
              <a:t> </a:t>
            </a:r>
            <a:r>
              <a:rPr lang="de-DE" sz="2000" dirty="0" err="1"/>
              <a:t>conduct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research</a:t>
            </a:r>
            <a:r>
              <a:rPr lang="de-DE" sz="2000" dirty="0"/>
              <a:t> </a:t>
            </a:r>
            <a:endParaRPr lang="en-US" sz="2000" dirty="0"/>
          </a:p>
          <a:p>
            <a:pPr lvl="1" indent="-3683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2000" dirty="0" err="1"/>
              <a:t>Feedbacksheet</a:t>
            </a:r>
            <a:r>
              <a:rPr lang="en-US" sz="2000" dirty="0"/>
              <a:t> assessing direct learning experiences </a:t>
            </a:r>
            <a:br>
              <a:rPr lang="en-US" sz="2000" dirty="0"/>
            </a:br>
            <a:r>
              <a:rPr lang="en-US" sz="2000" dirty="0"/>
              <a:t>in the Path2Integrity learning </a:t>
            </a:r>
            <a:r>
              <a:rPr lang="en-US" sz="2000" dirty="0" err="1"/>
              <a:t>programme</a:t>
            </a:r>
            <a:r>
              <a:rPr lang="en-US" sz="2000" dirty="0"/>
              <a:t> 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000" dirty="0">
                <a:sym typeface="Wingdings" panose="05000000000000000000" pitchFamily="2" charset="2"/>
              </a:rPr>
              <a:t>4-tier multiple-choice test from </a:t>
            </a:r>
            <a:br>
              <a:rPr lang="de-DE" sz="2000" dirty="0">
                <a:sym typeface="Wingdings" panose="05000000000000000000" pitchFamily="2" charset="2"/>
              </a:rPr>
            </a:br>
            <a:r>
              <a:rPr lang="de-DE" sz="2000" dirty="0">
                <a:sym typeface="Wingdings" panose="05000000000000000000" pitchFamily="2" charset="2"/>
              </a:rPr>
              <a:t>the Path2Integrity learning programme</a:t>
            </a: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Research Question and Methods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5813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group</a:t>
            </a:r>
            <a:r>
              <a:rPr lang="de-DE" sz="2400" b="1" dirty="0"/>
              <a:t> </a:t>
            </a:r>
            <a:r>
              <a:rPr lang="de-DE" sz="2400" b="1" dirty="0" err="1"/>
              <a:t>discussion</a:t>
            </a:r>
            <a:endParaRPr lang="en-GB" sz="2400" b="1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A356170-82BD-492C-B699-0D2077240262}"/>
              </a:ext>
            </a:extLst>
          </p:cNvPr>
          <p:cNvSpPr txBox="1">
            <a:spLocks/>
          </p:cNvSpPr>
          <p:nvPr/>
        </p:nvSpPr>
        <p:spPr>
          <a:xfrm>
            <a:off x="228600" y="1173205"/>
            <a:ext cx="8730465" cy="4104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charset="0"/>
                <a:ea typeface="Helvetica Neue" charset="0"/>
                <a:cs typeface="Helvetica Neue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Aft>
                <a:spcPts val="1200"/>
              </a:spcAft>
              <a:buFont typeface="Arial"/>
              <a:buNone/>
            </a:pPr>
            <a:endParaRPr lang="en-US" b="1" dirty="0"/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r>
              <a:rPr lang="en-US" b="1" dirty="0"/>
              <a:t>Qualitative empirical study </a:t>
            </a:r>
            <a:endParaRPr lang="en-US" dirty="0"/>
          </a:p>
          <a:p>
            <a:pPr marL="0" indent="0" hangingPunct="1">
              <a:spcAft>
                <a:spcPts val="1200"/>
              </a:spcAft>
              <a:buFont typeface="Arial"/>
              <a:buNone/>
            </a:pPr>
            <a:r>
              <a:rPr lang="en-US" sz="2000" dirty="0"/>
              <a:t>Data collection: 	2020</a:t>
            </a:r>
            <a:br>
              <a:rPr lang="en-US" sz="2000" dirty="0"/>
            </a:br>
            <a:endParaRPr lang="en-US" sz="2000" dirty="0"/>
          </a:p>
          <a:p>
            <a:pPr hangingPunct="1">
              <a:spcAft>
                <a:spcPts val="1200"/>
              </a:spcAft>
            </a:pPr>
            <a:r>
              <a:rPr lang="en-US" sz="2000" dirty="0"/>
              <a:t>4 groups: master’s students, educational studies, Germany  </a:t>
            </a:r>
          </a:p>
          <a:p>
            <a:pPr hangingPunct="1">
              <a:spcAft>
                <a:spcPts val="1200"/>
              </a:spcAft>
            </a:pPr>
            <a:r>
              <a:rPr lang="en-GB" sz="2000" dirty="0"/>
              <a:t>5-6 students each group</a:t>
            </a:r>
          </a:p>
        </p:txBody>
      </p:sp>
    </p:spTree>
    <p:extLst>
      <p:ext uri="{BB962C8B-B14F-4D97-AF65-F5344CB8AC3E}">
        <p14:creationId xmlns:p14="http://schemas.microsoft.com/office/powerpoint/2010/main" val="2957587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9C081-9CB0-439A-89E6-8A1B54F2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67" y="1455512"/>
            <a:ext cx="8730465" cy="4104120"/>
          </a:xfrm>
        </p:spPr>
        <p:txBody>
          <a:bodyPr/>
          <a:lstStyle/>
          <a:p>
            <a:pPr marL="0" indent="0">
              <a:lnSpc>
                <a:spcPts val="2400"/>
              </a:lnSpc>
              <a:spcAft>
                <a:spcPts val="1200"/>
              </a:spcAft>
              <a:buNone/>
            </a:pPr>
            <a:r>
              <a:rPr lang="en-US" sz="2000" dirty="0"/>
              <a:t>The groups </a:t>
            </a:r>
          </a:p>
          <a:p>
            <a:pPr marL="514350" indent="-514350">
              <a:lnSpc>
                <a:spcPts val="2400"/>
              </a:lnSpc>
              <a:spcAft>
                <a:spcPts val="1200"/>
              </a:spcAft>
              <a:buAutoNum type="arabicPeriod"/>
            </a:pPr>
            <a:r>
              <a:rPr lang="en-US" sz="2000" dirty="0"/>
              <a:t>describe a </a:t>
            </a:r>
            <a:r>
              <a:rPr lang="en-US" sz="2000" b="1" dirty="0">
                <a:solidFill>
                  <a:srgbClr val="0070C0"/>
                </a:solidFill>
              </a:rPr>
              <a:t>substantial lack of orientation</a:t>
            </a:r>
            <a:r>
              <a:rPr lang="en-US" sz="2000" dirty="0"/>
              <a:t>, which is particularly evident through silence, laughter, or evasive reactions</a:t>
            </a:r>
          </a:p>
          <a:p>
            <a:pPr marL="514350" indent="-514350">
              <a:lnSpc>
                <a:spcPts val="2400"/>
              </a:lnSpc>
              <a:spcAft>
                <a:spcPts val="1200"/>
              </a:spcAft>
              <a:buAutoNum type="arabicPeriod"/>
            </a:pPr>
            <a:r>
              <a:rPr lang="en-US" sz="2000" dirty="0"/>
              <a:t>emphasize that </a:t>
            </a:r>
            <a:r>
              <a:rPr lang="en-US" sz="2000" dirty="0">
                <a:solidFill>
                  <a:schemeClr val="tx1"/>
                </a:solidFill>
              </a:rPr>
              <a:t>practical participation in research </a:t>
            </a:r>
            <a:r>
              <a:rPr lang="en-US" sz="2000" dirty="0"/>
              <a:t>is necessary for understanding research, but that they </a:t>
            </a:r>
            <a:r>
              <a:rPr lang="en-US" sz="2000" b="1" dirty="0">
                <a:solidFill>
                  <a:srgbClr val="0070C0"/>
                </a:solidFill>
              </a:rPr>
              <a:t>lack this experience</a:t>
            </a:r>
            <a:r>
              <a:rPr lang="en-US" sz="2000" dirty="0"/>
              <a:t> </a:t>
            </a:r>
          </a:p>
          <a:p>
            <a:pPr marL="514350" indent="-514350">
              <a:lnSpc>
                <a:spcPts val="2400"/>
              </a:lnSpc>
              <a:spcAft>
                <a:spcPts val="1200"/>
              </a:spcAft>
              <a:buAutoNum type="arabicPeriod"/>
            </a:pPr>
            <a:r>
              <a:rPr lang="en-US" sz="2000" dirty="0"/>
              <a:t>do </a:t>
            </a:r>
            <a:r>
              <a:rPr lang="en-US" sz="2000" b="1" dirty="0">
                <a:solidFill>
                  <a:srgbClr val="0070C0"/>
                </a:solidFill>
              </a:rPr>
              <a:t>not see their perception as a problem </a:t>
            </a:r>
            <a:r>
              <a:rPr lang="en-US" sz="2000" dirty="0"/>
              <a:t>neither as students nor for their professional future</a:t>
            </a:r>
          </a:p>
          <a:p>
            <a:pPr marL="514350" indent="-514350">
              <a:lnSpc>
                <a:spcPts val="2400"/>
              </a:lnSpc>
              <a:spcAft>
                <a:spcPts val="1200"/>
              </a:spcAft>
              <a:buAutoNum type="arabicPeriod"/>
            </a:pPr>
            <a:r>
              <a:rPr lang="en-US" sz="2000" dirty="0"/>
              <a:t>reveal </a:t>
            </a:r>
            <a:r>
              <a:rPr lang="en-US" sz="2000" b="1" dirty="0">
                <a:solidFill>
                  <a:srgbClr val="0070C0"/>
                </a:solidFill>
              </a:rPr>
              <a:t>opportunist action </a:t>
            </a:r>
            <a:r>
              <a:rPr lang="en-US" sz="2000" dirty="0"/>
              <a:t>to complete the study </a:t>
            </a:r>
            <a:r>
              <a:rPr lang="en-US" sz="2000" dirty="0" err="1"/>
              <a:t>programme</a:t>
            </a:r>
            <a:r>
              <a:rPr lang="en-US" sz="2000" dirty="0"/>
              <a:t> with as little resistance as possible </a:t>
            </a: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52959"/>
            <a:ext cx="7772400" cy="689504"/>
          </a:xfrm>
        </p:spPr>
        <p:txBody>
          <a:bodyPr>
            <a:normAutofit/>
          </a:bodyPr>
          <a:lstStyle/>
          <a:p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group</a:t>
            </a:r>
            <a:r>
              <a:rPr lang="de-DE" sz="2400" b="1" dirty="0"/>
              <a:t> </a:t>
            </a:r>
            <a:r>
              <a:rPr lang="de-DE" sz="2400" b="1" dirty="0" err="1"/>
              <a:t>discussion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156266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9C081-9CB0-439A-89E6-8A1B54F2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35" y="1376940"/>
            <a:ext cx="8730465" cy="410412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The absence of research experience shows that a </a:t>
            </a:r>
            <a:r>
              <a:rPr lang="en-US" sz="2000" b="1" dirty="0">
                <a:solidFill>
                  <a:srgbClr val="0070C0"/>
                </a:solidFill>
              </a:rPr>
              <a:t>research habitus </a:t>
            </a:r>
            <a:r>
              <a:rPr lang="en-US" sz="2000" dirty="0"/>
              <a:t>has </a:t>
            </a:r>
            <a:r>
              <a:rPr lang="en-US" sz="2000" b="1" dirty="0">
                <a:solidFill>
                  <a:srgbClr val="0070C0"/>
                </a:solidFill>
              </a:rPr>
              <a:t>neither explicit nor implicit relevance</a:t>
            </a:r>
            <a:r>
              <a:rPr lang="en-US" sz="2000" dirty="0"/>
              <a:t> for master’s students studying education in higher education. 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The groups are convinced on the explicit level that they </a:t>
            </a:r>
            <a:r>
              <a:rPr lang="en-US" sz="2000" b="1" dirty="0">
                <a:solidFill>
                  <a:srgbClr val="0070C0"/>
                </a:solidFill>
              </a:rPr>
              <a:t>already have enough knowledge </a:t>
            </a:r>
            <a:r>
              <a:rPr lang="en-US" sz="2000" dirty="0"/>
              <a:t>regarding good research practices.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/>
              <a:t>However, they </a:t>
            </a:r>
            <a:r>
              <a:rPr lang="en-US" sz="2000" b="1" dirty="0">
                <a:solidFill>
                  <a:srgbClr val="0070C0"/>
                </a:solidFill>
              </a:rPr>
              <a:t>do not reflect this knowledge </a:t>
            </a:r>
            <a:r>
              <a:rPr lang="en-US" sz="2000" dirty="0"/>
              <a:t>at the action level in the form of a research habitus. </a:t>
            </a:r>
            <a:endParaRPr lang="en-GB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82151C-7F03-A84E-9B49-E40AFF9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400" b="1" dirty="0" err="1"/>
              <a:t>Results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group</a:t>
            </a:r>
            <a:r>
              <a:rPr lang="de-DE" sz="2400" b="1" dirty="0"/>
              <a:t> </a:t>
            </a:r>
            <a:r>
              <a:rPr lang="de-DE" sz="2400" b="1" dirty="0" err="1"/>
              <a:t>discussion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81561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Microsoft Office PowerPoint</Application>
  <PresentationFormat>Bildschirmpräsentation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Wingdings</vt:lpstr>
      <vt:lpstr>Office Theme</vt:lpstr>
      <vt:lpstr>PowerPoint-Präsentation</vt:lpstr>
      <vt:lpstr>Research Question for Higher Education</vt:lpstr>
      <vt:lpstr>Higher Education and Society face a challenge</vt:lpstr>
      <vt:lpstr>Research as a rational framework of orientation for society</vt:lpstr>
      <vt:lpstr>Research Habitus </vt:lpstr>
      <vt:lpstr>Research Question and Methods</vt:lpstr>
      <vt:lpstr>Results from the group discussion</vt:lpstr>
      <vt:lpstr>Results from the group discussion</vt:lpstr>
      <vt:lpstr>Results from the group discussion</vt:lpstr>
      <vt:lpstr>Results from the Feedback Sheet</vt:lpstr>
      <vt:lpstr>Results from the Feedback Sheet</vt:lpstr>
      <vt:lpstr>Results from the 4-tier multiple-choice test</vt:lpstr>
      <vt:lpstr>Results from the 4-tier multiple-choice test</vt:lpstr>
      <vt:lpstr>Results from the 4-tier multiple-choice test</vt:lpstr>
      <vt:lpstr>Results from the 4-tier multiple-choice test</vt:lpstr>
      <vt:lpstr>Results from the 4-tier multiple-choice test</vt:lpstr>
      <vt:lpstr>Overall results to the research question</vt:lpstr>
      <vt:lpstr>Overall results to the research question</vt:lpstr>
      <vt:lpstr>Overall results to the research question</vt:lpstr>
      <vt:lpstr>What values guide students research practice?</vt:lpstr>
      <vt:lpstr>Literature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ZKE</dc:creator>
  <cp:lastModifiedBy>Julia Prieß-Buchheit</cp:lastModifiedBy>
  <cp:revision>41</cp:revision>
  <dcterms:modified xsi:type="dcterms:W3CDTF">2021-09-07T08:44:11Z</dcterms:modified>
</cp:coreProperties>
</file>